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6" r:id="rId2"/>
    <p:sldId id="691" r:id="rId3"/>
    <p:sldId id="257" r:id="rId4"/>
    <p:sldId id="258" r:id="rId5"/>
    <p:sldId id="693" r:id="rId6"/>
    <p:sldId id="286" r:id="rId7"/>
    <p:sldId id="260" r:id="rId8"/>
    <p:sldId id="270" r:id="rId9"/>
    <p:sldId id="271" r:id="rId10"/>
    <p:sldId id="272" r:id="rId11"/>
    <p:sldId id="273" r:id="rId12"/>
    <p:sldId id="261" r:id="rId13"/>
    <p:sldId id="639" r:id="rId14"/>
    <p:sldId id="662" r:id="rId15"/>
    <p:sldId id="663" r:id="rId16"/>
    <p:sldId id="664" r:id="rId17"/>
    <p:sldId id="678" r:id="rId18"/>
    <p:sldId id="666" r:id="rId19"/>
    <p:sldId id="675" r:id="rId20"/>
    <p:sldId id="667" r:id="rId21"/>
    <p:sldId id="665" r:id="rId22"/>
    <p:sldId id="672" r:id="rId23"/>
    <p:sldId id="670" r:id="rId24"/>
    <p:sldId id="671" r:id="rId25"/>
    <p:sldId id="669" r:id="rId26"/>
    <p:sldId id="676" r:id="rId27"/>
    <p:sldId id="677" r:id="rId28"/>
    <p:sldId id="673" r:id="rId29"/>
    <p:sldId id="674" r:id="rId30"/>
    <p:sldId id="679" r:id="rId31"/>
    <p:sldId id="680" r:id="rId32"/>
    <p:sldId id="681" r:id="rId33"/>
    <p:sldId id="682" r:id="rId34"/>
    <p:sldId id="683" r:id="rId35"/>
    <p:sldId id="684" r:id="rId36"/>
    <p:sldId id="685" r:id="rId37"/>
    <p:sldId id="696" r:id="rId38"/>
    <p:sldId id="688" r:id="rId39"/>
    <p:sldId id="480" r:id="rId40"/>
    <p:sldId id="268" r:id="rId41"/>
    <p:sldId id="687" r:id="rId42"/>
    <p:sldId id="689" r:id="rId43"/>
    <p:sldId id="275" r:id="rId44"/>
    <p:sldId id="276" r:id="rId45"/>
    <p:sldId id="277" r:id="rId46"/>
    <p:sldId id="278" r:id="rId47"/>
    <p:sldId id="279" r:id="rId48"/>
    <p:sldId id="280" r:id="rId49"/>
    <p:sldId id="281" r:id="rId50"/>
    <p:sldId id="282" r:id="rId51"/>
    <p:sldId id="283" r:id="rId52"/>
    <p:sldId id="284" r:id="rId53"/>
    <p:sldId id="285" r:id="rId54"/>
    <p:sldId id="262" r:id="rId55"/>
    <p:sldId id="299" r:id="rId56"/>
    <p:sldId id="298" r:id="rId57"/>
    <p:sldId id="300" r:id="rId58"/>
    <p:sldId id="301" r:id="rId59"/>
    <p:sldId id="302" r:id="rId60"/>
    <p:sldId id="303" r:id="rId61"/>
    <p:sldId id="306" r:id="rId62"/>
    <p:sldId id="307" r:id="rId63"/>
    <p:sldId id="308" r:id="rId64"/>
    <p:sldId id="694" r:id="rId65"/>
    <p:sldId id="287" r:id="rId66"/>
    <p:sldId id="289" r:id="rId67"/>
    <p:sldId id="290" r:id="rId68"/>
    <p:sldId id="291" r:id="rId69"/>
    <p:sldId id="263" r:id="rId70"/>
    <p:sldId id="292" r:id="rId71"/>
    <p:sldId id="293" r:id="rId72"/>
    <p:sldId id="294" r:id="rId73"/>
    <p:sldId id="296" r:id="rId74"/>
    <p:sldId id="304" r:id="rId75"/>
    <p:sldId id="305" r:id="rId76"/>
    <p:sldId id="265" r:id="rId77"/>
    <p:sldId id="690" r:id="rId78"/>
    <p:sldId id="288"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autoAdjust="0"/>
    <p:restoredTop sz="94660"/>
  </p:normalViewPr>
  <p:slideViewPr>
    <p:cSldViewPr snapToGrid="0">
      <p:cViewPr varScale="1">
        <p:scale>
          <a:sx n="72" d="100"/>
          <a:sy n="72" d="100"/>
        </p:scale>
        <p:origin x="21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2C8CB-2354-4E25-B9C8-FC5E765E0C26}" type="datetimeFigureOut">
              <a:rPr lang="en-US" smtClean="0"/>
              <a:t>11/11/2020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EE30C3-C80A-426D-9665-A69EFF6E2AF9}" type="slidenum">
              <a:rPr lang="en-US" smtClean="0"/>
              <a:t>‹#›</a:t>
            </a:fld>
            <a:endParaRPr lang="en-US"/>
          </a:p>
        </p:txBody>
      </p:sp>
    </p:spTree>
    <p:extLst>
      <p:ext uri="{BB962C8B-B14F-4D97-AF65-F5344CB8AC3E}">
        <p14:creationId xmlns:p14="http://schemas.microsoft.com/office/powerpoint/2010/main" val="4208696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1</a:t>
            </a:fld>
            <a:endParaRPr lang="en-US"/>
          </a:p>
        </p:txBody>
      </p:sp>
    </p:spTree>
    <p:extLst>
      <p:ext uri="{BB962C8B-B14F-4D97-AF65-F5344CB8AC3E}">
        <p14:creationId xmlns:p14="http://schemas.microsoft.com/office/powerpoint/2010/main" val="78406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12</a:t>
            </a:fld>
            <a:endParaRPr lang="en-US"/>
          </a:p>
        </p:txBody>
      </p:sp>
    </p:spTree>
    <p:extLst>
      <p:ext uri="{BB962C8B-B14F-4D97-AF65-F5344CB8AC3E}">
        <p14:creationId xmlns:p14="http://schemas.microsoft.com/office/powerpoint/2010/main" val="1381428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44778D49-0E43-4C56-85F5-C28ACFFDF630}"/>
              </a:ext>
            </a:extLst>
          </p:cNvPr>
          <p:cNvSpPr>
            <a:spLocks noGrp="1" noRot="1" noChangeAspect="1" noTextEdit="1"/>
          </p:cNvSpPr>
          <p:nvPr>
            <p:ph type="sldImg"/>
          </p:nvPr>
        </p:nvSpPr>
        <p:spPr>
          <a:ln/>
        </p:spPr>
      </p:sp>
      <p:sp>
        <p:nvSpPr>
          <p:cNvPr id="48131" name="Notes Placeholder 2">
            <a:extLst>
              <a:ext uri="{FF2B5EF4-FFF2-40B4-BE49-F238E27FC236}">
                <a16:creationId xmlns:a16="http://schemas.microsoft.com/office/drawing/2014/main" id="{8485ED01-6EC3-413F-B451-34BBE6E468F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8132" name="Slide Number Placeholder 3">
            <a:extLst>
              <a:ext uri="{FF2B5EF4-FFF2-40B4-BE49-F238E27FC236}">
                <a16:creationId xmlns:a16="http://schemas.microsoft.com/office/drawing/2014/main" id="{181F6916-B2F5-4E75-95CC-E92B82E761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038">
              <a:spcBef>
                <a:spcPct val="30000"/>
              </a:spcBef>
              <a:defRPr sz="1200">
                <a:solidFill>
                  <a:schemeClr val="tx1"/>
                </a:solidFill>
                <a:latin typeface="Times New Roman" panose="02020603050405020304" pitchFamily="18" charset="0"/>
              </a:defRPr>
            </a:lvl1pPr>
            <a:lvl2pPr marL="746125" indent="-287338" defTabSz="935038">
              <a:spcBef>
                <a:spcPct val="30000"/>
              </a:spcBef>
              <a:defRPr sz="1200">
                <a:solidFill>
                  <a:schemeClr val="tx1"/>
                </a:solidFill>
                <a:latin typeface="Times New Roman" panose="02020603050405020304" pitchFamily="18" charset="0"/>
              </a:defRPr>
            </a:lvl2pPr>
            <a:lvl3pPr marL="1149350" indent="-228600" defTabSz="935038">
              <a:spcBef>
                <a:spcPct val="30000"/>
              </a:spcBef>
              <a:defRPr sz="1200">
                <a:solidFill>
                  <a:schemeClr val="tx1"/>
                </a:solidFill>
                <a:latin typeface="Times New Roman" panose="02020603050405020304" pitchFamily="18" charset="0"/>
              </a:defRPr>
            </a:lvl3pPr>
            <a:lvl4pPr marL="1608138" indent="-228600" defTabSz="935038">
              <a:spcBef>
                <a:spcPct val="30000"/>
              </a:spcBef>
              <a:defRPr sz="1200">
                <a:solidFill>
                  <a:schemeClr val="tx1"/>
                </a:solidFill>
                <a:latin typeface="Times New Roman" panose="02020603050405020304" pitchFamily="18" charset="0"/>
              </a:defRPr>
            </a:lvl4pPr>
            <a:lvl5pPr marL="2068513" indent="-228600" defTabSz="935038">
              <a:spcBef>
                <a:spcPct val="30000"/>
              </a:spcBef>
              <a:defRPr sz="1200">
                <a:solidFill>
                  <a:schemeClr val="tx1"/>
                </a:solidFill>
                <a:latin typeface="Times New Roman" panose="02020603050405020304" pitchFamily="18" charset="0"/>
              </a:defRPr>
            </a:lvl5pPr>
            <a:lvl6pPr marL="2525713" indent="-228600" defTabSz="935038" eaLnBrk="0" fontAlgn="base" hangingPunct="0">
              <a:spcBef>
                <a:spcPct val="30000"/>
              </a:spcBef>
              <a:spcAft>
                <a:spcPct val="0"/>
              </a:spcAft>
              <a:defRPr sz="1200">
                <a:solidFill>
                  <a:schemeClr val="tx1"/>
                </a:solidFill>
                <a:latin typeface="Times New Roman" panose="02020603050405020304" pitchFamily="18" charset="0"/>
              </a:defRPr>
            </a:lvl6pPr>
            <a:lvl7pPr marL="2982913" indent="-228600" defTabSz="935038" eaLnBrk="0" fontAlgn="base" hangingPunct="0">
              <a:spcBef>
                <a:spcPct val="30000"/>
              </a:spcBef>
              <a:spcAft>
                <a:spcPct val="0"/>
              </a:spcAft>
              <a:defRPr sz="1200">
                <a:solidFill>
                  <a:schemeClr val="tx1"/>
                </a:solidFill>
                <a:latin typeface="Times New Roman" panose="02020603050405020304" pitchFamily="18" charset="0"/>
              </a:defRPr>
            </a:lvl7pPr>
            <a:lvl8pPr marL="3440113" indent="-228600" defTabSz="935038" eaLnBrk="0" fontAlgn="base" hangingPunct="0">
              <a:spcBef>
                <a:spcPct val="30000"/>
              </a:spcBef>
              <a:spcAft>
                <a:spcPct val="0"/>
              </a:spcAft>
              <a:defRPr sz="1200">
                <a:solidFill>
                  <a:schemeClr val="tx1"/>
                </a:solidFill>
                <a:latin typeface="Times New Roman" panose="02020603050405020304" pitchFamily="18" charset="0"/>
              </a:defRPr>
            </a:lvl8pPr>
            <a:lvl9pPr marL="3897313" indent="-228600" defTabSz="9350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E807BC9-AF63-4371-96AD-9CE43BB63603}" type="slidenum">
              <a:rPr lang="en-US" altLang="en-US" smtClean="0"/>
              <a:pPr>
                <a:spcBef>
                  <a:spcPct val="0"/>
                </a:spcBef>
              </a:pPr>
              <a:t>39</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7B6659-C525-4518-A2FB-2943554AACFC}" type="slidenum">
              <a:rPr lang="en-US" smtClean="0"/>
              <a:t>40</a:t>
            </a:fld>
            <a:endParaRPr lang="en-US"/>
          </a:p>
        </p:txBody>
      </p:sp>
    </p:spTree>
    <p:extLst>
      <p:ext uri="{BB962C8B-B14F-4D97-AF65-F5344CB8AC3E}">
        <p14:creationId xmlns:p14="http://schemas.microsoft.com/office/powerpoint/2010/main" val="395579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a:ln/>
        </p:spPr>
      </p:sp>
      <p:sp>
        <p:nvSpPr>
          <p:cNvPr id="171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71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A884329-2FDC-484F-A68C-0DFEBFE2883E}" type="slidenum">
              <a:rPr lang="en-US" altLang="en-US" smtClean="0">
                <a:latin typeface="Times New Roman" pitchFamily="18" charset="0"/>
              </a:rPr>
              <a:pPr eaLnBrk="1" hangingPunct="1">
                <a:spcBef>
                  <a:spcPct val="0"/>
                </a:spcBef>
              </a:pPr>
              <a:t>43</a:t>
            </a:fld>
            <a:endParaRPr lang="en-US" altLang="en-US">
              <a:latin typeface="Times New Roman" pitchFamily="18" charset="0"/>
            </a:endParaRPr>
          </a:p>
        </p:txBody>
      </p:sp>
    </p:spTree>
    <p:extLst>
      <p:ext uri="{BB962C8B-B14F-4D97-AF65-F5344CB8AC3E}">
        <p14:creationId xmlns:p14="http://schemas.microsoft.com/office/powerpoint/2010/main" val="3167981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a:ln/>
        </p:spPr>
      </p:sp>
      <p:sp>
        <p:nvSpPr>
          <p:cNvPr id="172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72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21BDBA8-C1E3-47C1-B4B9-277A9DC6909C}" type="slidenum">
              <a:rPr lang="en-US" altLang="en-US" smtClean="0">
                <a:latin typeface="Times New Roman" pitchFamily="18" charset="0"/>
              </a:rPr>
              <a:pPr eaLnBrk="1" hangingPunct="1">
                <a:spcBef>
                  <a:spcPct val="0"/>
                </a:spcBef>
              </a:pPr>
              <a:t>44</a:t>
            </a:fld>
            <a:endParaRPr lang="en-US" altLang="en-US">
              <a:latin typeface="Times New Roman" pitchFamily="18" charset="0"/>
            </a:endParaRPr>
          </a:p>
        </p:txBody>
      </p:sp>
    </p:spTree>
    <p:extLst>
      <p:ext uri="{BB962C8B-B14F-4D97-AF65-F5344CB8AC3E}">
        <p14:creationId xmlns:p14="http://schemas.microsoft.com/office/powerpoint/2010/main" val="2905955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Slide Image Placeholder 1"/>
          <p:cNvSpPr>
            <a:spLocks noGrp="1" noRot="1" noChangeAspect="1" noTextEdit="1"/>
          </p:cNvSpPr>
          <p:nvPr>
            <p:ph type="sldImg"/>
          </p:nvPr>
        </p:nvSpPr>
        <p:spPr>
          <a:ln/>
        </p:spPr>
      </p:sp>
      <p:sp>
        <p:nvSpPr>
          <p:cNvPr id="173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73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B57860B-4572-4573-962A-DB291D0E20CE}" type="slidenum">
              <a:rPr lang="en-US" altLang="en-US" smtClean="0">
                <a:latin typeface="Times New Roman" pitchFamily="18" charset="0"/>
              </a:rPr>
              <a:pPr eaLnBrk="1" hangingPunct="1">
                <a:spcBef>
                  <a:spcPct val="0"/>
                </a:spcBef>
              </a:pPr>
              <a:t>45</a:t>
            </a:fld>
            <a:endParaRPr lang="en-US" altLang="en-US">
              <a:latin typeface="Times New Roman" pitchFamily="18" charset="0"/>
            </a:endParaRPr>
          </a:p>
        </p:txBody>
      </p:sp>
    </p:spTree>
    <p:extLst>
      <p:ext uri="{BB962C8B-B14F-4D97-AF65-F5344CB8AC3E}">
        <p14:creationId xmlns:p14="http://schemas.microsoft.com/office/powerpoint/2010/main" val="3822464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Slide Image Placeholder 1"/>
          <p:cNvSpPr>
            <a:spLocks noGrp="1" noRot="1" noChangeAspect="1" noTextEdit="1"/>
          </p:cNvSpPr>
          <p:nvPr>
            <p:ph type="sldImg"/>
          </p:nvPr>
        </p:nvSpPr>
        <p:spPr>
          <a:ln/>
        </p:spPr>
      </p:sp>
      <p:sp>
        <p:nvSpPr>
          <p:cNvPr id="174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74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612A86E-B51B-4F2F-879A-81FB68975FD4}" type="slidenum">
              <a:rPr lang="en-US" altLang="en-US" smtClean="0">
                <a:latin typeface="Times New Roman" pitchFamily="18" charset="0"/>
              </a:rPr>
              <a:pPr eaLnBrk="1" hangingPunct="1">
                <a:spcBef>
                  <a:spcPct val="0"/>
                </a:spcBef>
              </a:pPr>
              <a:t>46</a:t>
            </a:fld>
            <a:endParaRPr lang="en-US" altLang="en-US">
              <a:latin typeface="Times New Roman" pitchFamily="18" charset="0"/>
            </a:endParaRPr>
          </a:p>
        </p:txBody>
      </p:sp>
    </p:spTree>
    <p:extLst>
      <p:ext uri="{BB962C8B-B14F-4D97-AF65-F5344CB8AC3E}">
        <p14:creationId xmlns:p14="http://schemas.microsoft.com/office/powerpoint/2010/main" val="1214488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a:ln/>
        </p:spPr>
      </p:sp>
      <p:sp>
        <p:nvSpPr>
          <p:cNvPr id="175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75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EDD89D4-7007-4289-A2A5-337EA686F32B}" type="slidenum">
              <a:rPr lang="en-US" altLang="en-US" smtClean="0">
                <a:latin typeface="Times New Roman" pitchFamily="18" charset="0"/>
              </a:rPr>
              <a:pPr eaLnBrk="1" hangingPunct="1">
                <a:spcBef>
                  <a:spcPct val="0"/>
                </a:spcBef>
              </a:pPr>
              <a:t>47</a:t>
            </a:fld>
            <a:endParaRPr lang="en-US" altLang="en-US">
              <a:latin typeface="Times New Roman" pitchFamily="18" charset="0"/>
            </a:endParaRPr>
          </a:p>
        </p:txBody>
      </p:sp>
    </p:spTree>
    <p:extLst>
      <p:ext uri="{BB962C8B-B14F-4D97-AF65-F5344CB8AC3E}">
        <p14:creationId xmlns:p14="http://schemas.microsoft.com/office/powerpoint/2010/main" val="3283047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Slide Image Placeholder 1"/>
          <p:cNvSpPr>
            <a:spLocks noGrp="1" noRot="1" noChangeAspect="1" noTextEdit="1"/>
          </p:cNvSpPr>
          <p:nvPr>
            <p:ph type="sldImg"/>
          </p:nvPr>
        </p:nvSpPr>
        <p:spPr>
          <a:ln/>
        </p:spPr>
      </p:sp>
      <p:sp>
        <p:nvSpPr>
          <p:cNvPr id="176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76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F00738D-9075-4DED-9C8A-5FD35BFD6A5C}" type="slidenum">
              <a:rPr lang="en-US" altLang="en-US" smtClean="0">
                <a:latin typeface="Times New Roman" pitchFamily="18" charset="0"/>
              </a:rPr>
              <a:pPr eaLnBrk="1" hangingPunct="1">
                <a:spcBef>
                  <a:spcPct val="0"/>
                </a:spcBef>
              </a:pPr>
              <a:t>48</a:t>
            </a:fld>
            <a:endParaRPr lang="en-US" altLang="en-US">
              <a:latin typeface="Times New Roman" pitchFamily="18" charset="0"/>
            </a:endParaRPr>
          </a:p>
        </p:txBody>
      </p:sp>
    </p:spTree>
    <p:extLst>
      <p:ext uri="{BB962C8B-B14F-4D97-AF65-F5344CB8AC3E}">
        <p14:creationId xmlns:p14="http://schemas.microsoft.com/office/powerpoint/2010/main" val="36479209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a:ln/>
        </p:spPr>
      </p:sp>
      <p:sp>
        <p:nvSpPr>
          <p:cNvPr id="177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77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B7EE18F-812C-4C43-BC8D-A63E6A69037A}" type="slidenum">
              <a:rPr lang="en-US" altLang="en-US" smtClean="0">
                <a:latin typeface="Times New Roman" pitchFamily="18" charset="0"/>
              </a:rPr>
              <a:pPr eaLnBrk="1" hangingPunct="1">
                <a:spcBef>
                  <a:spcPct val="0"/>
                </a:spcBef>
              </a:pPr>
              <a:t>49</a:t>
            </a:fld>
            <a:endParaRPr lang="en-US" altLang="en-US">
              <a:latin typeface="Times New Roman" pitchFamily="18" charset="0"/>
            </a:endParaRPr>
          </a:p>
        </p:txBody>
      </p:sp>
    </p:spTree>
    <p:extLst>
      <p:ext uri="{BB962C8B-B14F-4D97-AF65-F5344CB8AC3E}">
        <p14:creationId xmlns:p14="http://schemas.microsoft.com/office/powerpoint/2010/main" val="1042645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ADEE0E-227A-4557-AD09-F971E1DC6802}" type="slidenum">
              <a:rPr lang="en-US" smtClean="0"/>
              <a:t>3</a:t>
            </a:fld>
            <a:endParaRPr lang="en-US"/>
          </a:p>
        </p:txBody>
      </p:sp>
    </p:spTree>
    <p:extLst>
      <p:ext uri="{BB962C8B-B14F-4D97-AF65-F5344CB8AC3E}">
        <p14:creationId xmlns:p14="http://schemas.microsoft.com/office/powerpoint/2010/main" val="3210018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a:ln/>
        </p:spPr>
      </p:sp>
      <p:sp>
        <p:nvSpPr>
          <p:cNvPr id="178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78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8A1A5E4-C958-4B31-BC8B-DC769D9AC296}" type="slidenum">
              <a:rPr lang="en-US" altLang="en-US" smtClean="0">
                <a:latin typeface="Times New Roman" pitchFamily="18" charset="0"/>
              </a:rPr>
              <a:pPr eaLnBrk="1" hangingPunct="1">
                <a:spcBef>
                  <a:spcPct val="0"/>
                </a:spcBef>
              </a:pPr>
              <a:t>50</a:t>
            </a:fld>
            <a:endParaRPr lang="en-US" altLang="en-US">
              <a:latin typeface="Times New Roman" pitchFamily="18" charset="0"/>
            </a:endParaRPr>
          </a:p>
        </p:txBody>
      </p:sp>
    </p:spTree>
    <p:extLst>
      <p:ext uri="{BB962C8B-B14F-4D97-AF65-F5344CB8AC3E}">
        <p14:creationId xmlns:p14="http://schemas.microsoft.com/office/powerpoint/2010/main" val="39539326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79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AD532A4-B001-4E88-BE6F-2DD2A8F8AFE5}" type="slidenum">
              <a:rPr lang="en-US" altLang="en-US" smtClean="0"/>
              <a:pPr eaLnBrk="1" hangingPunct="1">
                <a:spcBef>
                  <a:spcPct val="0"/>
                </a:spcBef>
              </a:pPr>
              <a:t>51</a:t>
            </a:fld>
            <a:endParaRPr lang="en-US" altLang="en-US"/>
          </a:p>
        </p:txBody>
      </p:sp>
    </p:spTree>
    <p:extLst>
      <p:ext uri="{BB962C8B-B14F-4D97-AF65-F5344CB8AC3E}">
        <p14:creationId xmlns:p14="http://schemas.microsoft.com/office/powerpoint/2010/main" val="14642348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80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0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B1F59E1-910F-4B68-899E-CC34978FA9B9}" type="slidenum">
              <a:rPr lang="en-US" altLang="en-US" smtClean="0"/>
              <a:pPr eaLnBrk="1" hangingPunct="1">
                <a:spcBef>
                  <a:spcPct val="0"/>
                </a:spcBef>
              </a:pPr>
              <a:t>52</a:t>
            </a:fld>
            <a:endParaRPr lang="en-US" altLang="en-US"/>
          </a:p>
        </p:txBody>
      </p:sp>
    </p:spTree>
    <p:extLst>
      <p:ext uri="{BB962C8B-B14F-4D97-AF65-F5344CB8AC3E}">
        <p14:creationId xmlns:p14="http://schemas.microsoft.com/office/powerpoint/2010/main" val="17279671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itchFamily="34" charset="0"/>
            </a:endParaRPr>
          </a:p>
        </p:txBody>
      </p:sp>
      <p:sp>
        <p:nvSpPr>
          <p:cNvPr id="1187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8CDAC702-759D-4458-84CE-E5FFF6AE9FF3}" type="slidenum">
              <a:rPr lang="en-US" altLang="en-US" smtClean="0"/>
              <a:pPr eaLnBrk="1" hangingPunct="1">
                <a:spcBef>
                  <a:spcPct val="0"/>
                </a:spcBef>
              </a:pPr>
              <a:t>53</a:t>
            </a:fld>
            <a:endParaRPr lang="en-US" altLang="en-US"/>
          </a:p>
        </p:txBody>
      </p:sp>
    </p:spTree>
    <p:extLst>
      <p:ext uri="{BB962C8B-B14F-4D97-AF65-F5344CB8AC3E}">
        <p14:creationId xmlns:p14="http://schemas.microsoft.com/office/powerpoint/2010/main" val="28743711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54</a:t>
            </a:fld>
            <a:endParaRPr lang="en-US"/>
          </a:p>
        </p:txBody>
      </p:sp>
    </p:spTree>
    <p:extLst>
      <p:ext uri="{BB962C8B-B14F-4D97-AF65-F5344CB8AC3E}">
        <p14:creationId xmlns:p14="http://schemas.microsoft.com/office/powerpoint/2010/main" val="40111405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55</a:t>
            </a:fld>
            <a:endParaRPr lang="en-US"/>
          </a:p>
        </p:txBody>
      </p:sp>
    </p:spTree>
    <p:extLst>
      <p:ext uri="{BB962C8B-B14F-4D97-AF65-F5344CB8AC3E}">
        <p14:creationId xmlns:p14="http://schemas.microsoft.com/office/powerpoint/2010/main" val="17502463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56</a:t>
            </a:fld>
            <a:endParaRPr lang="en-US"/>
          </a:p>
        </p:txBody>
      </p:sp>
    </p:spTree>
    <p:extLst>
      <p:ext uri="{BB962C8B-B14F-4D97-AF65-F5344CB8AC3E}">
        <p14:creationId xmlns:p14="http://schemas.microsoft.com/office/powerpoint/2010/main" val="18739957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57</a:t>
            </a:fld>
            <a:endParaRPr lang="en-US"/>
          </a:p>
        </p:txBody>
      </p:sp>
    </p:spTree>
    <p:extLst>
      <p:ext uri="{BB962C8B-B14F-4D97-AF65-F5344CB8AC3E}">
        <p14:creationId xmlns:p14="http://schemas.microsoft.com/office/powerpoint/2010/main" val="42855344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58</a:t>
            </a:fld>
            <a:endParaRPr lang="en-US"/>
          </a:p>
        </p:txBody>
      </p:sp>
    </p:spTree>
    <p:extLst>
      <p:ext uri="{BB962C8B-B14F-4D97-AF65-F5344CB8AC3E}">
        <p14:creationId xmlns:p14="http://schemas.microsoft.com/office/powerpoint/2010/main" val="3651358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59</a:t>
            </a:fld>
            <a:endParaRPr lang="en-US"/>
          </a:p>
        </p:txBody>
      </p:sp>
    </p:spTree>
    <p:extLst>
      <p:ext uri="{BB962C8B-B14F-4D97-AF65-F5344CB8AC3E}">
        <p14:creationId xmlns:p14="http://schemas.microsoft.com/office/powerpoint/2010/main" val="1566568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F4915EA-50F6-48CF-851E-13B390144CC0}" type="slidenum">
              <a:rPr lang="en-US" altLang="en-US" sz="1200" smtClean="0"/>
              <a:pPr/>
              <a:t>4</a:t>
            </a:fld>
            <a:endParaRPr lang="en-US" altLang="en-US" sz="1200"/>
          </a:p>
        </p:txBody>
      </p:sp>
    </p:spTree>
    <p:extLst>
      <p:ext uri="{BB962C8B-B14F-4D97-AF65-F5344CB8AC3E}">
        <p14:creationId xmlns:p14="http://schemas.microsoft.com/office/powerpoint/2010/main" val="23116914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60</a:t>
            </a:fld>
            <a:endParaRPr lang="en-US"/>
          </a:p>
        </p:txBody>
      </p:sp>
    </p:spTree>
    <p:extLst>
      <p:ext uri="{BB962C8B-B14F-4D97-AF65-F5344CB8AC3E}">
        <p14:creationId xmlns:p14="http://schemas.microsoft.com/office/powerpoint/2010/main" val="33322845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61</a:t>
            </a:fld>
            <a:endParaRPr lang="en-US"/>
          </a:p>
        </p:txBody>
      </p:sp>
    </p:spTree>
    <p:extLst>
      <p:ext uri="{BB962C8B-B14F-4D97-AF65-F5344CB8AC3E}">
        <p14:creationId xmlns:p14="http://schemas.microsoft.com/office/powerpoint/2010/main" val="32449295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62</a:t>
            </a:fld>
            <a:endParaRPr lang="en-US"/>
          </a:p>
        </p:txBody>
      </p:sp>
    </p:spTree>
    <p:extLst>
      <p:ext uri="{BB962C8B-B14F-4D97-AF65-F5344CB8AC3E}">
        <p14:creationId xmlns:p14="http://schemas.microsoft.com/office/powerpoint/2010/main" val="24657017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63</a:t>
            </a:fld>
            <a:endParaRPr lang="en-US"/>
          </a:p>
        </p:txBody>
      </p:sp>
    </p:spTree>
    <p:extLst>
      <p:ext uri="{BB962C8B-B14F-4D97-AF65-F5344CB8AC3E}">
        <p14:creationId xmlns:p14="http://schemas.microsoft.com/office/powerpoint/2010/main" val="24278053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65</a:t>
            </a:fld>
            <a:endParaRPr lang="en-US"/>
          </a:p>
        </p:txBody>
      </p:sp>
    </p:spTree>
    <p:extLst>
      <p:ext uri="{BB962C8B-B14F-4D97-AF65-F5344CB8AC3E}">
        <p14:creationId xmlns:p14="http://schemas.microsoft.com/office/powerpoint/2010/main" val="32284756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66</a:t>
            </a:fld>
            <a:endParaRPr lang="en-US"/>
          </a:p>
        </p:txBody>
      </p:sp>
    </p:spTree>
    <p:extLst>
      <p:ext uri="{BB962C8B-B14F-4D97-AF65-F5344CB8AC3E}">
        <p14:creationId xmlns:p14="http://schemas.microsoft.com/office/powerpoint/2010/main" val="11142523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67</a:t>
            </a:fld>
            <a:endParaRPr lang="en-US"/>
          </a:p>
        </p:txBody>
      </p:sp>
    </p:spTree>
    <p:extLst>
      <p:ext uri="{BB962C8B-B14F-4D97-AF65-F5344CB8AC3E}">
        <p14:creationId xmlns:p14="http://schemas.microsoft.com/office/powerpoint/2010/main" val="13304103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68</a:t>
            </a:fld>
            <a:endParaRPr lang="en-US"/>
          </a:p>
        </p:txBody>
      </p:sp>
    </p:spTree>
    <p:extLst>
      <p:ext uri="{BB962C8B-B14F-4D97-AF65-F5344CB8AC3E}">
        <p14:creationId xmlns:p14="http://schemas.microsoft.com/office/powerpoint/2010/main" val="1730002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69</a:t>
            </a:fld>
            <a:endParaRPr lang="en-US"/>
          </a:p>
        </p:txBody>
      </p:sp>
    </p:spTree>
    <p:extLst>
      <p:ext uri="{BB962C8B-B14F-4D97-AF65-F5344CB8AC3E}">
        <p14:creationId xmlns:p14="http://schemas.microsoft.com/office/powerpoint/2010/main" val="26204250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70</a:t>
            </a:fld>
            <a:endParaRPr lang="en-US"/>
          </a:p>
        </p:txBody>
      </p:sp>
    </p:spTree>
    <p:extLst>
      <p:ext uri="{BB962C8B-B14F-4D97-AF65-F5344CB8AC3E}">
        <p14:creationId xmlns:p14="http://schemas.microsoft.com/office/powerpoint/2010/main" val="1350445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6</a:t>
            </a:fld>
            <a:endParaRPr lang="en-US"/>
          </a:p>
        </p:txBody>
      </p:sp>
    </p:spTree>
    <p:extLst>
      <p:ext uri="{BB962C8B-B14F-4D97-AF65-F5344CB8AC3E}">
        <p14:creationId xmlns:p14="http://schemas.microsoft.com/office/powerpoint/2010/main" val="27187239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71</a:t>
            </a:fld>
            <a:endParaRPr lang="en-US"/>
          </a:p>
        </p:txBody>
      </p:sp>
    </p:spTree>
    <p:extLst>
      <p:ext uri="{BB962C8B-B14F-4D97-AF65-F5344CB8AC3E}">
        <p14:creationId xmlns:p14="http://schemas.microsoft.com/office/powerpoint/2010/main" val="25469362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72</a:t>
            </a:fld>
            <a:endParaRPr lang="en-US"/>
          </a:p>
        </p:txBody>
      </p:sp>
    </p:spTree>
    <p:extLst>
      <p:ext uri="{BB962C8B-B14F-4D97-AF65-F5344CB8AC3E}">
        <p14:creationId xmlns:p14="http://schemas.microsoft.com/office/powerpoint/2010/main" val="15035670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73</a:t>
            </a:fld>
            <a:endParaRPr lang="en-US"/>
          </a:p>
        </p:txBody>
      </p:sp>
    </p:spTree>
    <p:extLst>
      <p:ext uri="{BB962C8B-B14F-4D97-AF65-F5344CB8AC3E}">
        <p14:creationId xmlns:p14="http://schemas.microsoft.com/office/powerpoint/2010/main" val="224384424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74</a:t>
            </a:fld>
            <a:endParaRPr lang="en-US"/>
          </a:p>
        </p:txBody>
      </p:sp>
    </p:spTree>
    <p:extLst>
      <p:ext uri="{BB962C8B-B14F-4D97-AF65-F5344CB8AC3E}">
        <p14:creationId xmlns:p14="http://schemas.microsoft.com/office/powerpoint/2010/main" val="18821077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75</a:t>
            </a:fld>
            <a:endParaRPr lang="en-US"/>
          </a:p>
        </p:txBody>
      </p:sp>
    </p:spTree>
    <p:extLst>
      <p:ext uri="{BB962C8B-B14F-4D97-AF65-F5344CB8AC3E}">
        <p14:creationId xmlns:p14="http://schemas.microsoft.com/office/powerpoint/2010/main" val="192470278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76</a:t>
            </a:fld>
            <a:endParaRPr lang="en-US"/>
          </a:p>
        </p:txBody>
      </p:sp>
    </p:spTree>
    <p:extLst>
      <p:ext uri="{BB962C8B-B14F-4D97-AF65-F5344CB8AC3E}">
        <p14:creationId xmlns:p14="http://schemas.microsoft.com/office/powerpoint/2010/main" val="295467371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78</a:t>
            </a:fld>
            <a:endParaRPr lang="en-US"/>
          </a:p>
        </p:txBody>
      </p:sp>
    </p:spTree>
    <p:extLst>
      <p:ext uri="{BB962C8B-B14F-4D97-AF65-F5344CB8AC3E}">
        <p14:creationId xmlns:p14="http://schemas.microsoft.com/office/powerpoint/2010/main" val="2844850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EE30C3-C80A-426D-9665-A69EFF6E2AF9}" type="slidenum">
              <a:rPr lang="en-US" smtClean="0"/>
              <a:t>7</a:t>
            </a:fld>
            <a:endParaRPr lang="en-US"/>
          </a:p>
        </p:txBody>
      </p:sp>
    </p:spTree>
    <p:extLst>
      <p:ext uri="{BB962C8B-B14F-4D97-AF65-F5344CB8AC3E}">
        <p14:creationId xmlns:p14="http://schemas.microsoft.com/office/powerpoint/2010/main" val="3928947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6E28FE2E-C98C-4A6C-A0B3-13491D593577}" type="slidenum">
              <a:rPr lang="en-US" altLang="en-US" b="0" smtClean="0"/>
              <a:pPr/>
              <a:t>8</a:t>
            </a:fld>
            <a:endParaRPr lang="en-US" altLang="en-US" b="0"/>
          </a:p>
        </p:txBody>
      </p:sp>
    </p:spTree>
    <p:extLst>
      <p:ext uri="{BB962C8B-B14F-4D97-AF65-F5344CB8AC3E}">
        <p14:creationId xmlns:p14="http://schemas.microsoft.com/office/powerpoint/2010/main" val="3956587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95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15FB6D43-8236-4080-B044-8F1896242000}" type="slidenum">
              <a:rPr lang="en-US" altLang="en-US" b="0" smtClean="0"/>
              <a:pPr/>
              <a:t>9</a:t>
            </a:fld>
            <a:endParaRPr lang="en-US" altLang="en-US" b="0"/>
          </a:p>
        </p:txBody>
      </p:sp>
    </p:spTree>
    <p:extLst>
      <p:ext uri="{BB962C8B-B14F-4D97-AF65-F5344CB8AC3E}">
        <p14:creationId xmlns:p14="http://schemas.microsoft.com/office/powerpoint/2010/main" val="1283459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53366ED3-CCB9-47F4-ACD0-49838B926446}" type="slidenum">
              <a:rPr lang="en-US" altLang="en-US" b="0" smtClean="0"/>
              <a:pPr/>
              <a:t>10</a:t>
            </a:fld>
            <a:endParaRPr lang="en-US" altLang="en-US" b="0"/>
          </a:p>
        </p:txBody>
      </p:sp>
    </p:spTree>
    <p:extLst>
      <p:ext uri="{BB962C8B-B14F-4D97-AF65-F5344CB8AC3E}">
        <p14:creationId xmlns:p14="http://schemas.microsoft.com/office/powerpoint/2010/main" val="3670518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36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3F4FC0F4-546A-45B8-AA70-2EAF8A43A6B0}" type="slidenum">
              <a:rPr lang="en-US" altLang="en-US" b="0" smtClean="0"/>
              <a:pPr/>
              <a:t>11</a:t>
            </a:fld>
            <a:endParaRPr lang="en-US" altLang="en-US" b="0"/>
          </a:p>
        </p:txBody>
      </p:sp>
    </p:spTree>
    <p:extLst>
      <p:ext uri="{BB962C8B-B14F-4D97-AF65-F5344CB8AC3E}">
        <p14:creationId xmlns:p14="http://schemas.microsoft.com/office/powerpoint/2010/main" val="189404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A295603-9DF8-4DDC-998A-4C22FB08E53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4138884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295603-9DF8-4DDC-998A-4C22FB08E53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1863823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295603-9DF8-4DDC-998A-4C22FB08E53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144112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295603-9DF8-4DDC-998A-4C22FB08E53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4023506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295603-9DF8-4DDC-998A-4C22FB08E53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403115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295603-9DF8-4DDC-998A-4C22FB08E531}"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31666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A295603-9DF8-4DDC-998A-4C22FB08E531}" type="datetimeFigureOut">
              <a:rPr lang="en-US" smtClean="0"/>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198983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A295603-9DF8-4DDC-998A-4C22FB08E531}"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332892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295603-9DF8-4DDC-998A-4C22FB08E531}" type="datetimeFigureOut">
              <a:rPr lang="en-US" smtClean="0"/>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302227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295603-9DF8-4DDC-998A-4C22FB08E531}"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12776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295603-9DF8-4DDC-998A-4C22FB08E531}"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07797-51B4-42FF-A16E-4364C462F940}" type="slidenum">
              <a:rPr lang="en-US" smtClean="0"/>
              <a:t>‹#›</a:t>
            </a:fld>
            <a:endParaRPr lang="en-US"/>
          </a:p>
        </p:txBody>
      </p:sp>
    </p:spTree>
    <p:extLst>
      <p:ext uri="{BB962C8B-B14F-4D97-AF65-F5344CB8AC3E}">
        <p14:creationId xmlns:p14="http://schemas.microsoft.com/office/powerpoint/2010/main" val="1197284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5603-9DF8-4DDC-998A-4C22FB08E531}" type="datetimeFigureOut">
              <a:rPr lang="en-US" smtClean="0"/>
              <a:t>11/11/2020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07797-51B4-42FF-A16E-4364C462F940}" type="slidenum">
              <a:rPr lang="en-US" smtClean="0"/>
              <a:t>‹#›</a:t>
            </a:fld>
            <a:endParaRPr lang="en-US"/>
          </a:p>
        </p:txBody>
      </p:sp>
    </p:spTree>
    <p:extLst>
      <p:ext uri="{BB962C8B-B14F-4D97-AF65-F5344CB8AC3E}">
        <p14:creationId xmlns:p14="http://schemas.microsoft.com/office/powerpoint/2010/main" val="345815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leinwand@air.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steveleinwand.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7TiMhu7nDdU?feature=oembed"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0212" y="1122363"/>
            <a:ext cx="9144000" cy="2387600"/>
          </a:xfrm>
        </p:spPr>
        <p:txBody>
          <a:bodyPr>
            <a:normAutofit fontScale="90000"/>
          </a:bodyPr>
          <a:lstStyle/>
          <a:p>
            <a:r>
              <a:rPr lang="en-US" b="1" dirty="0">
                <a:latin typeface="+mn-lt"/>
              </a:rPr>
              <a:t>The Power of Applying Gradual Reveal to Nearly Everything We Teach in Math</a:t>
            </a:r>
          </a:p>
        </p:txBody>
      </p:sp>
      <p:sp>
        <p:nvSpPr>
          <p:cNvPr id="3" name="Subtitle 2"/>
          <p:cNvSpPr>
            <a:spLocks noGrp="1"/>
          </p:cNvSpPr>
          <p:nvPr>
            <p:ph type="subTitle" idx="1"/>
          </p:nvPr>
        </p:nvSpPr>
        <p:spPr>
          <a:xfrm>
            <a:off x="1008529" y="3630706"/>
            <a:ext cx="10313895" cy="2865510"/>
          </a:xfrm>
        </p:spPr>
        <p:txBody>
          <a:bodyPr>
            <a:normAutofit fontScale="85000" lnSpcReduction="20000"/>
          </a:bodyPr>
          <a:lstStyle/>
          <a:p>
            <a:r>
              <a:rPr lang="en-US" sz="4300" b="1" dirty="0"/>
              <a:t>TODOS Live!</a:t>
            </a:r>
          </a:p>
          <a:p>
            <a:r>
              <a:rPr lang="en-US" sz="3600" b="1" dirty="0"/>
              <a:t>November 11, 2020</a:t>
            </a:r>
          </a:p>
          <a:p>
            <a:endParaRPr lang="en-US" sz="3600" b="1" dirty="0"/>
          </a:p>
          <a:p>
            <a:r>
              <a:rPr lang="en-US" sz="3600" b="1" dirty="0"/>
              <a:t>Steve Leinwand</a:t>
            </a:r>
          </a:p>
          <a:p>
            <a:r>
              <a:rPr lang="en-US" sz="3600" b="1" dirty="0"/>
              <a:t>American Institutes for Research</a:t>
            </a:r>
          </a:p>
          <a:p>
            <a:r>
              <a:rPr lang="en-US" sz="3600" b="1" dirty="0">
                <a:hlinkClick r:id="rId3"/>
              </a:rPr>
              <a:t>sleinwand@air.org</a:t>
            </a:r>
            <a:r>
              <a:rPr lang="en-US" sz="3600" b="1" dirty="0"/>
              <a:t>      </a:t>
            </a:r>
            <a:r>
              <a:rPr lang="en-US" sz="3600" b="1" dirty="0">
                <a:hlinkClick r:id="rId4"/>
              </a:rPr>
              <a:t>www.steveleinwand.com</a:t>
            </a:r>
            <a:r>
              <a:rPr lang="en-US" sz="3600" b="1" dirty="0"/>
              <a:t>   </a:t>
            </a:r>
          </a:p>
          <a:p>
            <a:endParaRPr lang="en-US" b="1" dirty="0"/>
          </a:p>
          <a:p>
            <a:endParaRPr lang="en-US" b="1" dirty="0"/>
          </a:p>
        </p:txBody>
      </p:sp>
    </p:spTree>
    <p:extLst>
      <p:ext uri="{BB962C8B-B14F-4D97-AF65-F5344CB8AC3E}">
        <p14:creationId xmlns:p14="http://schemas.microsoft.com/office/powerpoint/2010/main" val="226012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3"/>
          <p:cNvSpPr>
            <a:spLocks noGrp="1"/>
          </p:cNvSpPr>
          <p:nvPr>
            <p:ph type="title"/>
          </p:nvPr>
        </p:nvSpPr>
        <p:spPr/>
        <p:txBody>
          <a:bodyPr/>
          <a:lstStyle/>
          <a:p>
            <a:r>
              <a:rPr lang="en-US" altLang="en-US" b="1"/>
              <a:t>A tale of two approaches</a:t>
            </a:r>
          </a:p>
        </p:txBody>
      </p:sp>
      <p:sp>
        <p:nvSpPr>
          <p:cNvPr id="110595" name="Content Placeholder 4"/>
          <p:cNvSpPr>
            <a:spLocks noGrp="1"/>
          </p:cNvSpPr>
          <p:nvPr>
            <p:ph sz="half" idx="1"/>
          </p:nvPr>
        </p:nvSpPr>
        <p:spPr/>
        <p:txBody>
          <a:bodyPr/>
          <a:lstStyle/>
          <a:p>
            <a:pPr marL="0" indent="0" algn="ctr">
              <a:buNone/>
            </a:pPr>
            <a:r>
              <a:rPr lang="en-US" altLang="en-US" sz="3000" b="1"/>
              <a:t>I</a:t>
            </a:r>
          </a:p>
          <a:p>
            <a:pPr marL="0" indent="0" algn="ctr">
              <a:buNone/>
            </a:pPr>
            <a:endParaRPr lang="en-US" altLang="en-US" sz="3000" b="1"/>
          </a:p>
          <a:p>
            <a:pPr marL="0" indent="0" algn="ctr">
              <a:buNone/>
            </a:pPr>
            <a:r>
              <a:rPr lang="en-US" altLang="en-US" sz="3000" b="1"/>
              <a:t>We</a:t>
            </a:r>
          </a:p>
          <a:p>
            <a:pPr marL="0" indent="0" algn="ctr">
              <a:buNone/>
            </a:pPr>
            <a:endParaRPr lang="en-US" altLang="en-US" sz="3000" b="1"/>
          </a:p>
          <a:p>
            <a:pPr marL="0" indent="0" algn="ctr">
              <a:buNone/>
            </a:pPr>
            <a:r>
              <a:rPr lang="en-US" altLang="en-US" sz="3000" b="1"/>
              <a:t>You</a:t>
            </a:r>
          </a:p>
        </p:txBody>
      </p:sp>
      <p:sp>
        <p:nvSpPr>
          <p:cNvPr id="110596" name="Content Placeholder 5"/>
          <p:cNvSpPr>
            <a:spLocks noGrp="1"/>
          </p:cNvSpPr>
          <p:nvPr>
            <p:ph sz="half" idx="2"/>
          </p:nvPr>
        </p:nvSpPr>
        <p:spPr/>
        <p:txBody>
          <a:bodyPr/>
          <a:lstStyle/>
          <a:p>
            <a:pPr marL="0" indent="0" algn="ctr">
              <a:buNone/>
            </a:pPr>
            <a:r>
              <a:rPr lang="en-US" altLang="en-US" sz="3000" b="1"/>
              <a:t>You</a:t>
            </a:r>
          </a:p>
          <a:p>
            <a:pPr marL="0" indent="0" algn="ctr">
              <a:buNone/>
            </a:pPr>
            <a:endParaRPr lang="en-US" altLang="en-US" sz="3000" b="1"/>
          </a:p>
          <a:p>
            <a:pPr marL="0" indent="0" algn="ctr">
              <a:buNone/>
            </a:pPr>
            <a:r>
              <a:rPr lang="en-US" altLang="en-US" sz="3000" b="1"/>
              <a:t>We</a:t>
            </a:r>
          </a:p>
          <a:p>
            <a:pPr marL="0" indent="0" algn="ctr">
              <a:buNone/>
            </a:pPr>
            <a:endParaRPr lang="en-US" altLang="en-US" sz="3000" b="1"/>
          </a:p>
          <a:p>
            <a:pPr marL="0" indent="0" algn="ctr">
              <a:buNone/>
            </a:pPr>
            <a:r>
              <a:rPr lang="en-US" altLang="en-US" sz="3000" b="1"/>
              <a:t>I</a:t>
            </a:r>
          </a:p>
        </p:txBody>
      </p:sp>
    </p:spTree>
    <p:extLst>
      <p:ext uri="{BB962C8B-B14F-4D97-AF65-F5344CB8AC3E}">
        <p14:creationId xmlns:p14="http://schemas.microsoft.com/office/powerpoint/2010/main" val="3173003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3"/>
          <p:cNvSpPr>
            <a:spLocks noGrp="1"/>
          </p:cNvSpPr>
          <p:nvPr>
            <p:ph type="title"/>
          </p:nvPr>
        </p:nvSpPr>
        <p:spPr/>
        <p:txBody>
          <a:bodyPr/>
          <a:lstStyle/>
          <a:p>
            <a:r>
              <a:rPr lang="en-US" altLang="en-US" b="1"/>
              <a:t>A tale of two approaches</a:t>
            </a:r>
          </a:p>
        </p:txBody>
      </p:sp>
      <p:sp>
        <p:nvSpPr>
          <p:cNvPr id="112643" name="Content Placeholder 4"/>
          <p:cNvSpPr>
            <a:spLocks noGrp="1"/>
          </p:cNvSpPr>
          <p:nvPr>
            <p:ph sz="half" idx="1"/>
          </p:nvPr>
        </p:nvSpPr>
        <p:spPr/>
        <p:txBody>
          <a:bodyPr/>
          <a:lstStyle/>
          <a:p>
            <a:pPr marL="0" indent="0" algn="ctr">
              <a:buNone/>
            </a:pPr>
            <a:r>
              <a:rPr lang="en-US" altLang="en-US" sz="3000" b="1"/>
              <a:t>You</a:t>
            </a:r>
          </a:p>
          <a:p>
            <a:pPr marL="0" indent="0" algn="ctr">
              <a:buNone/>
            </a:pPr>
            <a:endParaRPr lang="en-US" altLang="en-US" sz="3000" b="1"/>
          </a:p>
          <a:p>
            <a:pPr marL="0" indent="0" algn="ctr">
              <a:buNone/>
            </a:pPr>
            <a:endParaRPr lang="en-US" altLang="en-US" sz="3000" b="1"/>
          </a:p>
          <a:p>
            <a:pPr marL="0" indent="0" algn="ctr">
              <a:buNone/>
            </a:pPr>
            <a:r>
              <a:rPr lang="en-US" altLang="en-US" sz="3000" b="1"/>
              <a:t>We</a:t>
            </a:r>
          </a:p>
          <a:p>
            <a:pPr marL="0" indent="0" algn="ctr">
              <a:buNone/>
            </a:pPr>
            <a:endParaRPr lang="en-US" altLang="en-US" sz="3000" b="1"/>
          </a:p>
          <a:p>
            <a:pPr marL="0" indent="0" algn="ctr">
              <a:buNone/>
            </a:pPr>
            <a:endParaRPr lang="en-US" altLang="en-US" sz="3000" b="1"/>
          </a:p>
          <a:p>
            <a:pPr marL="0" indent="0" algn="ctr">
              <a:buNone/>
            </a:pPr>
            <a:r>
              <a:rPr lang="en-US" altLang="en-US" sz="3000" b="1"/>
              <a:t>I</a:t>
            </a:r>
          </a:p>
        </p:txBody>
      </p:sp>
      <p:sp>
        <p:nvSpPr>
          <p:cNvPr id="112644" name="Content Placeholder 5"/>
          <p:cNvSpPr>
            <a:spLocks noGrp="1"/>
          </p:cNvSpPr>
          <p:nvPr>
            <p:ph sz="half" idx="2"/>
          </p:nvPr>
        </p:nvSpPr>
        <p:spPr/>
        <p:txBody>
          <a:bodyPr/>
          <a:lstStyle/>
          <a:p>
            <a:pPr marL="0" indent="0" algn="ctr">
              <a:buNone/>
            </a:pPr>
            <a:r>
              <a:rPr lang="en-US" altLang="en-US" sz="3000" b="1"/>
              <a:t>Struggle</a:t>
            </a:r>
          </a:p>
          <a:p>
            <a:pPr marL="0" indent="0" algn="ctr">
              <a:buNone/>
            </a:pPr>
            <a:r>
              <a:rPr lang="en-US" altLang="en-US" sz="3000" b="1"/>
              <a:t>Explore</a:t>
            </a:r>
          </a:p>
          <a:p>
            <a:pPr marL="0" indent="0" algn="ctr">
              <a:buNone/>
            </a:pPr>
            <a:r>
              <a:rPr lang="en-US" altLang="en-US" sz="3000" b="1"/>
              <a:t>Share</a:t>
            </a:r>
          </a:p>
          <a:p>
            <a:pPr marL="0" indent="0" algn="ctr">
              <a:buNone/>
            </a:pPr>
            <a:r>
              <a:rPr lang="en-US" altLang="en-US" sz="3000" b="1"/>
              <a:t>Justify</a:t>
            </a:r>
          </a:p>
          <a:p>
            <a:pPr marL="0" indent="0" algn="ctr">
              <a:buNone/>
            </a:pPr>
            <a:r>
              <a:rPr lang="en-US" altLang="en-US" sz="3000" b="1"/>
              <a:t>Compare</a:t>
            </a:r>
          </a:p>
          <a:p>
            <a:pPr marL="0" indent="0" algn="ctr">
              <a:buNone/>
            </a:pPr>
            <a:r>
              <a:rPr lang="en-US" altLang="en-US" sz="3000" b="1"/>
              <a:t>Debrief</a:t>
            </a:r>
          </a:p>
          <a:p>
            <a:pPr marL="0" indent="0" algn="ctr">
              <a:buNone/>
            </a:pPr>
            <a:r>
              <a:rPr lang="en-US" altLang="en-US" sz="3000" b="1"/>
              <a:t>Consolidate</a:t>
            </a:r>
          </a:p>
        </p:txBody>
      </p:sp>
    </p:spTree>
    <p:extLst>
      <p:ext uri="{BB962C8B-B14F-4D97-AF65-F5344CB8AC3E}">
        <p14:creationId xmlns:p14="http://schemas.microsoft.com/office/powerpoint/2010/main" val="4141005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br>
              <a:rPr lang="en-US" b="1" dirty="0"/>
            </a:br>
            <a:r>
              <a:rPr lang="en-US" sz="8000" b="1" dirty="0">
                <a:latin typeface="+mn-lt"/>
              </a:rPr>
              <a:t>Let’s Play</a:t>
            </a:r>
            <a:br>
              <a:rPr lang="en-US" b="1" dirty="0"/>
            </a:br>
            <a:endParaRPr lang="en-US" dirty="0"/>
          </a:p>
        </p:txBody>
      </p:sp>
      <p:sp>
        <p:nvSpPr>
          <p:cNvPr id="3" name="Content Placeholder 2"/>
          <p:cNvSpPr>
            <a:spLocks noGrp="1"/>
          </p:cNvSpPr>
          <p:nvPr>
            <p:ph idx="1"/>
          </p:nvPr>
        </p:nvSpPr>
        <p:spPr/>
        <p:txBody>
          <a:bodyPr>
            <a:normAutofit/>
          </a:bodyPr>
          <a:lstStyle/>
          <a:p>
            <a:pPr marL="0" indent="0">
              <a:buNone/>
            </a:pPr>
            <a:r>
              <a:rPr lang="en-US" sz="4400" b="1" dirty="0"/>
              <a:t>Using gradual release with:</a:t>
            </a:r>
          </a:p>
          <a:p>
            <a:pPr marL="0" indent="0">
              <a:buNone/>
            </a:pPr>
            <a:r>
              <a:rPr lang="en-US" sz="4400" b="1" dirty="0"/>
              <a:t>	- Word problems</a:t>
            </a:r>
          </a:p>
          <a:p>
            <a:pPr marL="0" indent="0">
              <a:buNone/>
            </a:pPr>
            <a:r>
              <a:rPr lang="en-US" sz="4400" b="1" dirty="0"/>
              <a:t>	- Tables</a:t>
            </a:r>
          </a:p>
          <a:p>
            <a:pPr marL="0" indent="0">
              <a:buNone/>
            </a:pPr>
            <a:r>
              <a:rPr lang="en-US" sz="4400" b="1" dirty="0"/>
              <a:t>	- Graphs</a:t>
            </a:r>
          </a:p>
          <a:p>
            <a:pPr marL="0" indent="0">
              <a:buNone/>
            </a:pPr>
            <a:r>
              <a:rPr lang="en-US" sz="4400" b="1" dirty="0"/>
              <a:t>	- Patterns</a:t>
            </a:r>
          </a:p>
          <a:p>
            <a:pPr marL="0" indent="0">
              <a:buNone/>
            </a:pPr>
            <a:r>
              <a:rPr lang="en-US" sz="4400" b="1" dirty="0"/>
              <a:t>	- Geometric figures</a:t>
            </a:r>
          </a:p>
          <a:p>
            <a:pPr marL="0" indent="0">
              <a:buNone/>
            </a:pPr>
            <a:endParaRPr lang="en-US" dirty="0"/>
          </a:p>
        </p:txBody>
      </p:sp>
    </p:spTree>
    <p:extLst>
      <p:ext uri="{BB962C8B-B14F-4D97-AF65-F5344CB8AC3E}">
        <p14:creationId xmlns:p14="http://schemas.microsoft.com/office/powerpoint/2010/main" val="1160198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1BF03-BD4D-41FF-AFC5-D34DC4868778}"/>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So let’s model a more powerful example of creating and implementing a gradual reveal approach:</a:t>
            </a:r>
          </a:p>
        </p:txBody>
      </p:sp>
      <p:sp>
        <p:nvSpPr>
          <p:cNvPr id="3" name="Content Placeholder 2">
            <a:extLst>
              <a:ext uri="{FF2B5EF4-FFF2-40B4-BE49-F238E27FC236}">
                <a16:creationId xmlns:a16="http://schemas.microsoft.com/office/drawing/2014/main" id="{756C8EA6-8DC2-4B71-BF22-4B031AAC7464}"/>
              </a:ext>
            </a:extLst>
          </p:cNvPr>
          <p:cNvSpPr>
            <a:spLocks noGrp="1"/>
          </p:cNvSpPr>
          <p:nvPr>
            <p:ph idx="1"/>
          </p:nvPr>
        </p:nvSpPr>
        <p:spPr>
          <a:xfrm>
            <a:off x="2362200" y="1752600"/>
            <a:ext cx="7772400" cy="4114800"/>
          </a:xfrm>
        </p:spPr>
        <p:txBody>
          <a:bodyPr/>
          <a:lstStyle/>
          <a:p>
            <a:pPr marL="0" indent="0">
              <a:buNone/>
            </a:pPr>
            <a:endParaRPr lang="en-US" dirty="0"/>
          </a:p>
          <a:p>
            <a:pPr marL="0" indent="0" algn="ctr">
              <a:buNone/>
            </a:pPr>
            <a:r>
              <a:rPr lang="en-US" sz="4000" b="1" dirty="0">
                <a:latin typeface="Arial" panose="020B0604020202020204" pitchFamily="34" charset="0"/>
                <a:cs typeface="Arial" panose="020B0604020202020204" pitchFamily="34" charset="0"/>
              </a:rPr>
              <a:t>Thanks to Brian </a:t>
            </a:r>
            <a:r>
              <a:rPr lang="en-US" sz="4000" b="1" dirty="0" err="1">
                <a:latin typeface="Arial" panose="020B0604020202020204" pitchFamily="34" charset="0"/>
                <a:cs typeface="Arial" panose="020B0604020202020204" pitchFamily="34" charset="0"/>
              </a:rPr>
              <a:t>Bushart</a:t>
            </a:r>
            <a:r>
              <a:rPr lang="en-US" sz="4000" b="1" dirty="0">
                <a:latin typeface="Arial" panose="020B0604020202020204" pitchFamily="34" charset="0"/>
                <a:cs typeface="Arial" panose="020B0604020202020204" pitchFamily="34" charset="0"/>
              </a:rPr>
              <a:t>:</a:t>
            </a:r>
          </a:p>
          <a:p>
            <a:pPr marL="0" indent="0" algn="ctr">
              <a:buNone/>
            </a:pPr>
            <a:r>
              <a:rPr lang="en-US" sz="4000" b="1" dirty="0">
                <a:latin typeface="Arial" panose="020B0604020202020204" pitchFamily="34" charset="0"/>
                <a:cs typeface="Arial" panose="020B0604020202020204" pitchFamily="34" charset="0"/>
              </a:rPr>
              <a:t>Backwards and Forward to Artful Slide Decks</a:t>
            </a:r>
          </a:p>
        </p:txBody>
      </p:sp>
      <p:sp>
        <p:nvSpPr>
          <p:cNvPr id="4" name="Slide Number Placeholder 3">
            <a:extLst>
              <a:ext uri="{FF2B5EF4-FFF2-40B4-BE49-F238E27FC236}">
                <a16:creationId xmlns:a16="http://schemas.microsoft.com/office/drawing/2014/main" id="{F091CAC3-6F06-4C03-BC6A-27571182E94D}"/>
              </a:ext>
            </a:extLst>
          </p:cNvPr>
          <p:cNvSpPr>
            <a:spLocks noGrp="1"/>
          </p:cNvSpPr>
          <p:nvPr>
            <p:ph type="sldNum" sz="quarter" idx="12"/>
          </p:nvPr>
        </p:nvSpPr>
        <p:spPr/>
        <p:txBody>
          <a:bodyPr/>
          <a:lstStyle/>
          <a:p>
            <a:pPr>
              <a:defRPr/>
            </a:pPr>
            <a:fld id="{992B8A07-EE12-464C-8C74-B06206E7CC90}" type="slidenum">
              <a:rPr lang="en-US" altLang="en-US" smtClean="0"/>
              <a:pPr>
                <a:defRPr/>
              </a:pPr>
              <a:t>13</a:t>
            </a:fld>
            <a:endParaRPr lang="en-US" altLang="en-US"/>
          </a:p>
        </p:txBody>
      </p:sp>
    </p:spTree>
    <p:extLst>
      <p:ext uri="{BB962C8B-B14F-4D97-AF65-F5344CB8AC3E}">
        <p14:creationId xmlns:p14="http://schemas.microsoft.com/office/powerpoint/2010/main" val="2669306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From the book or other off-putting pages of mindless word problems</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There were 35 kids eating ice cream.  14 of the kids were eating chocolate ice cream.  The rest of the kids were eating vanilla ice cream. How many kids were eating vanilla ice cream?</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“21”    “Correct”</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But what’s missing?   (chat box)</a:t>
            </a:r>
          </a:p>
          <a:p>
            <a:pPr marL="0" indent="0">
              <a:buNone/>
            </a:pPr>
            <a:r>
              <a:rPr lang="en-US"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what operation and why, how can we subtract, how can this be represented, do we      	have to subtract, can you explain how you got your answer?         </a:t>
            </a:r>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14</a:t>
            </a:fld>
            <a:endParaRPr lang="en-US" altLang="en-US"/>
          </a:p>
        </p:txBody>
      </p:sp>
    </p:spTree>
    <p:extLst>
      <p:ext uri="{BB962C8B-B14F-4D97-AF65-F5344CB8AC3E}">
        <p14:creationId xmlns:p14="http://schemas.microsoft.com/office/powerpoint/2010/main" val="140961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u="sng" dirty="0">
                <a:latin typeface="Arial" panose="020B0604020202020204" pitchFamily="34" charset="0"/>
                <a:cs typeface="Arial" panose="020B0604020202020204" pitchFamily="34" charset="0"/>
              </a:rPr>
              <a:t>Hard returns to make the reading easier</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14 of the kids were eating chocolate ice cream. </a:t>
            </a:r>
          </a:p>
          <a:p>
            <a:pPr marL="0" indent="0">
              <a:buNone/>
            </a:pPr>
            <a:r>
              <a:rPr lang="en-US" b="1" dirty="0">
                <a:latin typeface="Arial" panose="020B0604020202020204" pitchFamily="34" charset="0"/>
                <a:cs typeface="Arial" panose="020B0604020202020204" pitchFamily="34" charset="0"/>
              </a:rPr>
              <a:t>The rest of the kids were eating vanilla ice cream.</a:t>
            </a:r>
          </a:p>
          <a:p>
            <a:pPr marL="0" indent="0">
              <a:buNone/>
            </a:pPr>
            <a:r>
              <a:rPr lang="en-US" b="1" dirty="0">
                <a:latin typeface="Arial" panose="020B0604020202020204" pitchFamily="34" charset="0"/>
                <a:cs typeface="Arial" panose="020B0604020202020204" pitchFamily="34" charset="0"/>
              </a:rPr>
              <a:t> </a:t>
            </a:r>
          </a:p>
          <a:p>
            <a:pPr marL="0" indent="0">
              <a:buNone/>
            </a:pPr>
            <a:r>
              <a:rPr lang="en-US" b="1" dirty="0">
                <a:latin typeface="Arial" panose="020B0604020202020204" pitchFamily="34" charset="0"/>
                <a:cs typeface="Arial" panose="020B0604020202020204" pitchFamily="34" charset="0"/>
              </a:rPr>
              <a:t>How many kids were eating vanilla ice cream?</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15</a:t>
            </a:fld>
            <a:endParaRPr lang="en-US" altLang="en-US"/>
          </a:p>
        </p:txBody>
      </p:sp>
    </p:spTree>
    <p:extLst>
      <p:ext uri="{BB962C8B-B14F-4D97-AF65-F5344CB8AC3E}">
        <p14:creationId xmlns:p14="http://schemas.microsoft.com/office/powerpoint/2010/main" val="3886486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u="sng" dirty="0">
                <a:latin typeface="Arial" panose="020B0604020202020204" pitchFamily="34" charset="0"/>
                <a:cs typeface="Arial" panose="020B0604020202020204" pitchFamily="34" charset="0"/>
              </a:rPr>
              <a:t>Delete the question</a:t>
            </a:r>
            <a:r>
              <a:rPr lang="en-US" sz="3200" b="1"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14 of the kids were eating chocolate ice cream.  </a:t>
            </a:r>
          </a:p>
          <a:p>
            <a:pPr marL="0" indent="0">
              <a:buNone/>
            </a:pPr>
            <a:r>
              <a:rPr lang="en-US" b="1" dirty="0">
                <a:latin typeface="Arial" panose="020B0604020202020204" pitchFamily="34" charset="0"/>
                <a:cs typeface="Arial" panose="020B0604020202020204" pitchFamily="34" charset="0"/>
              </a:rPr>
              <a:t>The rest of the kids were eating vanilla ice cream.</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16</a:t>
            </a:fld>
            <a:endParaRPr lang="en-US" altLang="en-US"/>
          </a:p>
        </p:txBody>
      </p:sp>
    </p:spTree>
    <p:extLst>
      <p:ext uri="{BB962C8B-B14F-4D97-AF65-F5344CB8AC3E}">
        <p14:creationId xmlns:p14="http://schemas.microsoft.com/office/powerpoint/2010/main" val="1726510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u="sng" dirty="0">
                <a:latin typeface="Arial" panose="020B0604020202020204" pitchFamily="34" charset="0"/>
                <a:cs typeface="Arial" panose="020B0604020202020204" pitchFamily="34" charset="0"/>
              </a:rPr>
              <a:t>Delete the last line of information</a:t>
            </a:r>
            <a:r>
              <a:rPr lang="en-US" sz="3200" b="1"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14 of the kids were eating chocolate ice cream.  </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17</a:t>
            </a:fld>
            <a:endParaRPr lang="en-US" altLang="en-US"/>
          </a:p>
        </p:txBody>
      </p:sp>
    </p:spTree>
    <p:extLst>
      <p:ext uri="{BB962C8B-B14F-4D97-AF65-F5344CB8AC3E}">
        <p14:creationId xmlns:p14="http://schemas.microsoft.com/office/powerpoint/2010/main" val="1646757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u="sng" dirty="0">
                <a:latin typeface="Arial" panose="020B0604020202020204" pitchFamily="34" charset="0"/>
                <a:cs typeface="Arial" panose="020B0604020202020204" pitchFamily="34" charset="0"/>
              </a:rPr>
              <a:t>Replace 14 with some</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Some of the kids were eating chocolate ice cream.  </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18</a:t>
            </a:fld>
            <a:endParaRPr lang="en-US" altLang="en-US"/>
          </a:p>
        </p:txBody>
      </p:sp>
    </p:spTree>
    <p:extLst>
      <p:ext uri="{BB962C8B-B14F-4D97-AF65-F5344CB8AC3E}">
        <p14:creationId xmlns:p14="http://schemas.microsoft.com/office/powerpoint/2010/main" val="289213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u="sng" dirty="0">
                <a:latin typeface="Arial" panose="020B0604020202020204" pitchFamily="34" charset="0"/>
                <a:cs typeface="Arial" panose="020B0604020202020204" pitchFamily="34" charset="0"/>
              </a:rPr>
              <a:t>Delete the 2</a:t>
            </a:r>
            <a:r>
              <a:rPr lang="en-US" sz="3200" b="1" u="sng" baseline="30000" dirty="0">
                <a:latin typeface="Arial" panose="020B0604020202020204" pitchFamily="34" charset="0"/>
                <a:cs typeface="Arial" panose="020B0604020202020204" pitchFamily="34" charset="0"/>
              </a:rPr>
              <a:t>nd</a:t>
            </a:r>
            <a:r>
              <a:rPr lang="en-US" sz="3200" b="1" u="sng" dirty="0">
                <a:latin typeface="Arial" panose="020B0604020202020204" pitchFamily="34" charset="0"/>
                <a:cs typeface="Arial" panose="020B0604020202020204" pitchFamily="34" charset="0"/>
              </a:rPr>
              <a:t> sentence</a:t>
            </a:r>
            <a:r>
              <a:rPr lang="en-US" sz="3200" b="1"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19</a:t>
            </a:fld>
            <a:endParaRPr lang="en-US" altLang="en-US" dirty="0"/>
          </a:p>
        </p:txBody>
      </p:sp>
    </p:spTree>
    <p:extLst>
      <p:ext uri="{BB962C8B-B14F-4D97-AF65-F5344CB8AC3E}">
        <p14:creationId xmlns:p14="http://schemas.microsoft.com/office/powerpoint/2010/main" val="4903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0572E-A510-4D80-8CBC-197C074C96EA}"/>
              </a:ext>
            </a:extLst>
          </p:cNvPr>
          <p:cNvSpPr>
            <a:spLocks noGrp="1"/>
          </p:cNvSpPr>
          <p:nvPr>
            <p:ph type="title"/>
          </p:nvPr>
        </p:nvSpPr>
        <p:spPr/>
        <p:txBody>
          <a:bodyPr/>
          <a:lstStyle/>
          <a:p>
            <a:r>
              <a:rPr lang="en-US" b="1" dirty="0"/>
              <a:t>Like every good lesson:</a:t>
            </a:r>
          </a:p>
        </p:txBody>
      </p:sp>
      <p:sp>
        <p:nvSpPr>
          <p:cNvPr id="3" name="Content Placeholder 2">
            <a:extLst>
              <a:ext uri="{FF2B5EF4-FFF2-40B4-BE49-F238E27FC236}">
                <a16:creationId xmlns:a16="http://schemas.microsoft.com/office/drawing/2014/main" id="{F31AC53C-CC03-46E5-A859-657B575C3153}"/>
              </a:ext>
            </a:extLst>
          </p:cNvPr>
          <p:cNvSpPr>
            <a:spLocks noGrp="1"/>
          </p:cNvSpPr>
          <p:nvPr>
            <p:ph idx="1"/>
          </p:nvPr>
        </p:nvSpPr>
        <p:spPr>
          <a:xfrm>
            <a:off x="838200" y="1552575"/>
            <a:ext cx="10515600" cy="4940300"/>
          </a:xfrm>
        </p:spPr>
        <p:txBody>
          <a:bodyPr>
            <a:noAutofit/>
          </a:bodyPr>
          <a:lstStyle/>
          <a:p>
            <a:pPr marL="0" indent="0">
              <a:buNone/>
            </a:pPr>
            <a:r>
              <a:rPr lang="en-US" sz="3600" b="1" dirty="0"/>
              <a:t>There is no time to waste,</a:t>
            </a:r>
          </a:p>
          <a:p>
            <a:pPr marL="0" indent="0">
              <a:buNone/>
            </a:pPr>
            <a:r>
              <a:rPr lang="en-US" sz="3600" b="1" dirty="0"/>
              <a:t>So let’s jump right in.</a:t>
            </a:r>
          </a:p>
          <a:p>
            <a:pPr marL="0" indent="0">
              <a:buNone/>
            </a:pPr>
            <a:endParaRPr lang="en-US" sz="3600" b="1" dirty="0"/>
          </a:p>
          <a:p>
            <a:pPr marL="0" indent="0">
              <a:buNone/>
            </a:pPr>
            <a:r>
              <a:rPr lang="en-US" sz="3600" b="1" dirty="0"/>
              <a:t>Are you ready?</a:t>
            </a:r>
          </a:p>
          <a:p>
            <a:pPr marL="0" indent="0">
              <a:buNone/>
            </a:pPr>
            <a:endParaRPr lang="en-US" sz="3600" b="1" dirty="0"/>
          </a:p>
          <a:p>
            <a:pPr marL="0" indent="0">
              <a:buNone/>
            </a:pPr>
            <a:r>
              <a:rPr lang="en-US" sz="3600" b="1" dirty="0"/>
              <a:t>Today’s goal is to experience, explore and gain confidence with the strategy of gradual reveal of task stimuli in math so that you will be motivated to try it this week – whether virtually or face-to-face. </a:t>
            </a:r>
          </a:p>
        </p:txBody>
      </p:sp>
    </p:spTree>
    <p:extLst>
      <p:ext uri="{BB962C8B-B14F-4D97-AF65-F5344CB8AC3E}">
        <p14:creationId xmlns:p14="http://schemas.microsoft.com/office/powerpoint/2010/main" val="3957149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u="sng" dirty="0">
                <a:latin typeface="Arial" panose="020B0604020202020204" pitchFamily="34" charset="0"/>
                <a:cs typeface="Arial" panose="020B0604020202020204" pitchFamily="34" charset="0"/>
              </a:rPr>
              <a:t>Replace 35 with some</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some kids eating ice cream.</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20</a:t>
            </a:fld>
            <a:endParaRPr lang="en-US" altLang="en-US" dirty="0"/>
          </a:p>
        </p:txBody>
      </p:sp>
    </p:spTree>
    <p:extLst>
      <p:ext uri="{BB962C8B-B14F-4D97-AF65-F5344CB8AC3E}">
        <p14:creationId xmlns:p14="http://schemas.microsoft.com/office/powerpoint/2010/main" val="622298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165AA-F9F2-4A42-ACED-271DC7B74918}"/>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And then reorder from back to front</a:t>
            </a:r>
          </a:p>
        </p:txBody>
      </p:sp>
      <p:sp>
        <p:nvSpPr>
          <p:cNvPr id="3" name="Content Placeholder 2">
            <a:extLst>
              <a:ext uri="{FF2B5EF4-FFF2-40B4-BE49-F238E27FC236}">
                <a16:creationId xmlns:a16="http://schemas.microsoft.com/office/drawing/2014/main" id="{1928771D-71B0-48C8-B45E-E5BB0EE6018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And add questions to ensure fidelity of use and to support visualization, guesses and estimation and reasoning.</a:t>
            </a:r>
          </a:p>
        </p:txBody>
      </p:sp>
      <p:sp>
        <p:nvSpPr>
          <p:cNvPr id="4" name="Slide Number Placeholder 3">
            <a:extLst>
              <a:ext uri="{FF2B5EF4-FFF2-40B4-BE49-F238E27FC236}">
                <a16:creationId xmlns:a16="http://schemas.microsoft.com/office/drawing/2014/main" id="{8F71ABD1-CA59-42B3-A24B-C919DCF82C88}"/>
              </a:ext>
            </a:extLst>
          </p:cNvPr>
          <p:cNvSpPr>
            <a:spLocks noGrp="1"/>
          </p:cNvSpPr>
          <p:nvPr>
            <p:ph type="sldNum" sz="quarter" idx="12"/>
          </p:nvPr>
        </p:nvSpPr>
        <p:spPr/>
        <p:txBody>
          <a:bodyPr/>
          <a:lstStyle/>
          <a:p>
            <a:pPr>
              <a:defRPr/>
            </a:pPr>
            <a:fld id="{992B8A07-EE12-464C-8C74-B06206E7CC90}" type="slidenum">
              <a:rPr lang="en-US" altLang="en-US" smtClean="0"/>
              <a:pPr>
                <a:defRPr/>
              </a:pPr>
              <a:t>21</a:t>
            </a:fld>
            <a:endParaRPr lang="en-US" altLang="en-US" dirty="0"/>
          </a:p>
        </p:txBody>
      </p:sp>
    </p:spTree>
    <p:extLst>
      <p:ext uri="{BB962C8B-B14F-4D97-AF65-F5344CB8AC3E}">
        <p14:creationId xmlns:p14="http://schemas.microsoft.com/office/powerpoint/2010/main" val="1061001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some kids eating ice cream.</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a:t>
            </a:r>
          </a:p>
          <a:p>
            <a:pPr marL="0" indent="0">
              <a:buNone/>
            </a:pPr>
            <a:r>
              <a:rPr lang="en-US" sz="1800" b="1" dirty="0">
                <a:latin typeface="Arial" panose="020B0604020202020204" pitchFamily="34" charset="0"/>
                <a:cs typeface="Arial" panose="020B0604020202020204" pitchFamily="34" charset="0"/>
              </a:rPr>
              <a:t>What are you picturing in your mind?</a:t>
            </a:r>
          </a:p>
          <a:p>
            <a:pPr marL="0" indent="0">
              <a:buNone/>
            </a:pPr>
            <a:r>
              <a:rPr lang="en-US" sz="1800" b="1" dirty="0">
                <a:latin typeface="Arial" panose="020B0604020202020204" pitchFamily="34" charset="0"/>
                <a:cs typeface="Arial" panose="020B0604020202020204" pitchFamily="34" charset="0"/>
              </a:rPr>
              <a:t>What do we know so far?</a:t>
            </a:r>
          </a:p>
          <a:p>
            <a:pPr marL="0" indent="0">
              <a:buNone/>
            </a:pPr>
            <a:r>
              <a:rPr lang="en-US" sz="1800" b="1" dirty="0">
                <a:latin typeface="Arial" panose="020B0604020202020204" pitchFamily="34" charset="0"/>
                <a:cs typeface="Arial" panose="020B0604020202020204" pitchFamily="34" charset="0"/>
              </a:rPr>
              <a:t>How many kids could be eating ice cream?</a:t>
            </a:r>
          </a:p>
          <a:p>
            <a:pPr marL="0" indent="0">
              <a:buNone/>
            </a:pPr>
            <a:r>
              <a:rPr lang="en-US" sz="1800" b="1" dirty="0">
                <a:latin typeface="Arial" panose="020B0604020202020204" pitchFamily="34" charset="0"/>
                <a:cs typeface="Arial" panose="020B0604020202020204" pitchFamily="34" charset="0"/>
              </a:rPr>
              <a:t>How many kids could be eating chocolate ice cream?</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22</a:t>
            </a:fld>
            <a:endParaRPr lang="en-US" altLang="en-US" dirty="0"/>
          </a:p>
        </p:txBody>
      </p:sp>
    </p:spTree>
    <p:extLst>
      <p:ext uri="{BB962C8B-B14F-4D97-AF65-F5344CB8AC3E}">
        <p14:creationId xmlns:p14="http://schemas.microsoft.com/office/powerpoint/2010/main" val="166914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a:t>
            </a:r>
          </a:p>
          <a:p>
            <a:pPr marL="0" indent="0">
              <a:buNone/>
            </a:pPr>
            <a:r>
              <a:rPr lang="en-US" sz="1800" b="1" dirty="0">
                <a:latin typeface="Arial" panose="020B0604020202020204" pitchFamily="34" charset="0"/>
                <a:cs typeface="Arial" panose="020B0604020202020204" pitchFamily="34" charset="0"/>
              </a:rPr>
              <a:t>What do we know now that we didn’t know before? </a:t>
            </a:r>
          </a:p>
          <a:p>
            <a:pPr marL="0" indent="0">
              <a:buNone/>
            </a:pPr>
            <a:r>
              <a:rPr lang="en-US" sz="1800" b="1" dirty="0">
                <a:latin typeface="Arial" panose="020B0604020202020204" pitchFamily="34" charset="0"/>
                <a:cs typeface="Arial" panose="020B0604020202020204" pitchFamily="34" charset="0"/>
              </a:rPr>
              <a:t>What do we know about this number of kids eating ice cream?</a:t>
            </a:r>
          </a:p>
          <a:p>
            <a:pPr marL="0" indent="0">
              <a:buNone/>
            </a:pPr>
            <a:r>
              <a:rPr lang="en-US" sz="1800" b="1" dirty="0">
                <a:latin typeface="Arial" panose="020B0604020202020204" pitchFamily="34" charset="0"/>
                <a:cs typeface="Arial" panose="020B0604020202020204" pitchFamily="34" charset="0"/>
              </a:rPr>
              <a:t>Do we know how many are eating chocolate ice cream?  Why not?</a:t>
            </a:r>
          </a:p>
          <a:p>
            <a:pPr marL="0" indent="0">
              <a:buNone/>
            </a:pPr>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23</a:t>
            </a:fld>
            <a:endParaRPr lang="en-US" altLang="en-US" dirty="0"/>
          </a:p>
        </p:txBody>
      </p:sp>
    </p:spTree>
    <p:extLst>
      <p:ext uri="{BB962C8B-B14F-4D97-AF65-F5344CB8AC3E}">
        <p14:creationId xmlns:p14="http://schemas.microsoft.com/office/powerpoint/2010/main" val="385835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are 35 kids eating ice cream.</a:t>
            </a:r>
          </a:p>
          <a:p>
            <a:pPr marL="0" indent="0">
              <a:buNone/>
            </a:pPr>
            <a:r>
              <a:rPr lang="en-US" b="1" dirty="0">
                <a:latin typeface="Arial" panose="020B0604020202020204" pitchFamily="34" charset="0"/>
                <a:cs typeface="Arial" panose="020B0604020202020204" pitchFamily="34" charset="0"/>
              </a:rPr>
              <a:t>Some of the kids were eating chocolate ice cream.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a:t>
            </a:r>
          </a:p>
          <a:p>
            <a:pPr marL="0" indent="0">
              <a:buNone/>
            </a:pPr>
            <a:r>
              <a:rPr lang="en-US" sz="1800" b="1" dirty="0">
                <a:latin typeface="Arial" panose="020B0604020202020204" pitchFamily="34" charset="0"/>
                <a:cs typeface="Arial" panose="020B0604020202020204" pitchFamily="34" charset="0"/>
              </a:rPr>
              <a:t>What do we know now that we didn’t know before? </a:t>
            </a:r>
          </a:p>
          <a:p>
            <a:pPr marL="0" indent="0">
              <a:buNone/>
            </a:pPr>
            <a:r>
              <a:rPr lang="en-US" sz="1800" b="1" dirty="0">
                <a:latin typeface="Arial" panose="020B0604020202020204" pitchFamily="34" charset="0"/>
                <a:cs typeface="Arial" panose="020B0604020202020204" pitchFamily="34" charset="0"/>
              </a:rPr>
              <a:t>How many kids do you think are eating chocolate ice cream?</a:t>
            </a:r>
          </a:p>
          <a:p>
            <a:pPr marL="0" indent="0">
              <a:buNone/>
            </a:pPr>
            <a:r>
              <a:rPr lang="en-US" sz="1800" b="1" dirty="0">
                <a:latin typeface="Arial" panose="020B0604020202020204" pitchFamily="34" charset="0"/>
                <a:cs typeface="Arial" panose="020B0604020202020204" pitchFamily="34" charset="0"/>
              </a:rPr>
              <a:t>What do you think about the kids who aren’t eating chocolate ice cream?</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24</a:t>
            </a:fld>
            <a:endParaRPr lang="en-US" altLang="en-US" dirty="0"/>
          </a:p>
        </p:txBody>
      </p:sp>
    </p:spTree>
    <p:extLst>
      <p:ext uri="{BB962C8B-B14F-4D97-AF65-F5344CB8AC3E}">
        <p14:creationId xmlns:p14="http://schemas.microsoft.com/office/powerpoint/2010/main" val="128566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14 of the kids were eating chocolate ice cream.</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 problem now?</a:t>
            </a:r>
          </a:p>
          <a:p>
            <a:pPr marL="0" indent="0">
              <a:buNone/>
            </a:pPr>
            <a:r>
              <a:rPr lang="en-US" sz="1800" b="1" dirty="0">
                <a:latin typeface="Arial" panose="020B0604020202020204" pitchFamily="34" charset="0"/>
                <a:cs typeface="Arial" panose="020B0604020202020204" pitchFamily="34" charset="0"/>
              </a:rPr>
              <a:t>What do we know now that we didn’t know before?</a:t>
            </a:r>
          </a:p>
          <a:p>
            <a:pPr marL="0" indent="0">
              <a:buNone/>
            </a:pPr>
            <a:r>
              <a:rPr lang="en-US" sz="1800" b="1" dirty="0">
                <a:latin typeface="Arial" panose="020B0604020202020204" pitchFamily="34" charset="0"/>
                <a:cs typeface="Arial" panose="020B0604020202020204" pitchFamily="34" charset="0"/>
              </a:rPr>
              <a:t>How does this number compare to our guesses?</a:t>
            </a:r>
          </a:p>
          <a:p>
            <a:pPr marL="0" indent="0">
              <a:buNone/>
            </a:pPr>
            <a:r>
              <a:rPr lang="en-US" sz="1800" b="1" dirty="0">
                <a:latin typeface="Arial" panose="020B0604020202020204" pitchFamily="34" charset="0"/>
                <a:cs typeface="Arial" panose="020B0604020202020204" pitchFamily="34" charset="0"/>
              </a:rPr>
              <a:t>Are all of the kids eating chocolate ice cream?</a:t>
            </a:r>
          </a:p>
          <a:p>
            <a:pPr marL="0" indent="0">
              <a:buNone/>
            </a:pPr>
            <a:r>
              <a:rPr lang="en-US" sz="1800" b="1" dirty="0">
                <a:latin typeface="Arial" panose="020B0604020202020204" pitchFamily="34" charset="0"/>
                <a:cs typeface="Arial" panose="020B0604020202020204" pitchFamily="34" charset="0"/>
              </a:rPr>
              <a:t>What could the other kids be doing?</a:t>
            </a: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25</a:t>
            </a:fld>
            <a:endParaRPr lang="en-US" altLang="en-US" dirty="0"/>
          </a:p>
        </p:txBody>
      </p:sp>
    </p:spTree>
    <p:extLst>
      <p:ext uri="{BB962C8B-B14F-4D97-AF65-F5344CB8AC3E}">
        <p14:creationId xmlns:p14="http://schemas.microsoft.com/office/powerpoint/2010/main" val="1163512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14 of the kids were eating chocolate ice cream.</a:t>
            </a:r>
          </a:p>
          <a:p>
            <a:pPr marL="0" indent="0">
              <a:buNone/>
            </a:pPr>
            <a:r>
              <a:rPr lang="en-US" b="1" dirty="0">
                <a:latin typeface="Arial" panose="020B0604020202020204" pitchFamily="34" charset="0"/>
                <a:cs typeface="Arial" panose="020B0604020202020204" pitchFamily="34" charset="0"/>
              </a:rPr>
              <a:t>The rest of the kids were eating vanilla ice cream.</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 problem now?</a:t>
            </a:r>
          </a:p>
          <a:p>
            <a:pPr marL="0" indent="0">
              <a:buNone/>
            </a:pPr>
            <a:r>
              <a:rPr lang="en-US" sz="1800" b="1" dirty="0">
                <a:latin typeface="Arial" panose="020B0604020202020204" pitchFamily="34" charset="0"/>
                <a:cs typeface="Arial" panose="020B0604020202020204" pitchFamily="34" charset="0"/>
              </a:rPr>
              <a:t>What do we know now that we didn’t know before?  </a:t>
            </a:r>
          </a:p>
          <a:p>
            <a:pPr marL="0" indent="0">
              <a:buNone/>
            </a:pPr>
            <a:r>
              <a:rPr lang="en-US" sz="1800" b="1" dirty="0">
                <a:latin typeface="Arial" panose="020B0604020202020204" pitchFamily="34" charset="0"/>
                <a:cs typeface="Arial" panose="020B0604020202020204" pitchFamily="34" charset="0"/>
              </a:rPr>
              <a:t>What does this tell us about the number of kids eating vanilla ice cream?  How do you know?</a:t>
            </a:r>
          </a:p>
          <a:p>
            <a:pPr marL="0" indent="0">
              <a:buNone/>
            </a:pPr>
            <a:r>
              <a:rPr lang="en-US" sz="1800" b="1" dirty="0">
                <a:latin typeface="Arial" panose="020B0604020202020204" pitchFamily="34" charset="0"/>
                <a:cs typeface="Arial" panose="020B0604020202020204" pitchFamily="34" charset="0"/>
              </a:rPr>
              <a:t>Can you draw a sketch of this situation?</a:t>
            </a:r>
          </a:p>
          <a:p>
            <a:pPr marL="0" indent="0">
              <a:buNone/>
            </a:pPr>
            <a:r>
              <a:rPr lang="en-US" sz="1800" b="1" u="sng" dirty="0">
                <a:latin typeface="Arial" panose="020B0604020202020204" pitchFamily="34" charset="0"/>
                <a:cs typeface="Arial" panose="020B0604020202020204" pitchFamily="34" charset="0"/>
              </a:rPr>
              <a:t>What do you think the question might be?</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26</a:t>
            </a:fld>
            <a:endParaRPr lang="en-US" altLang="en-US" dirty="0"/>
          </a:p>
        </p:txBody>
      </p:sp>
    </p:spTree>
    <p:extLst>
      <p:ext uri="{BB962C8B-B14F-4D97-AF65-F5344CB8AC3E}">
        <p14:creationId xmlns:p14="http://schemas.microsoft.com/office/powerpoint/2010/main" val="94882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a:xfrm>
            <a:off x="838200" y="1600200"/>
            <a:ext cx="9144000" cy="4953000"/>
          </a:xfrm>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14 of the kids were eating chocolate ice cream.</a:t>
            </a:r>
          </a:p>
          <a:p>
            <a:pPr marL="0" indent="0">
              <a:buNone/>
            </a:pPr>
            <a:r>
              <a:rPr lang="en-US" b="1" dirty="0">
                <a:latin typeface="Arial" panose="020B0604020202020204" pitchFamily="34" charset="0"/>
                <a:cs typeface="Arial" panose="020B0604020202020204" pitchFamily="34" charset="0"/>
              </a:rPr>
              <a:t>The rest of the kids were eating vanilla ice cream.  </a:t>
            </a:r>
          </a:p>
          <a:p>
            <a:pPr marL="0" indent="0">
              <a:buNone/>
            </a:pPr>
            <a:r>
              <a:rPr lang="en-US" b="1" dirty="0">
                <a:latin typeface="Arial" panose="020B0604020202020204" pitchFamily="34" charset="0"/>
                <a:cs typeface="Arial" panose="020B0604020202020204" pitchFamily="34" charset="0"/>
              </a:rPr>
              <a:t>How many kids were eating vanilla ice cream?</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And even without this question, we already have solved the problem.</a:t>
            </a:r>
          </a:p>
          <a:p>
            <a:pPr marL="0" indent="0">
              <a:buNone/>
            </a:pPr>
            <a:r>
              <a:rPr lang="en-US" sz="1800" b="1" dirty="0">
                <a:latin typeface="Arial" panose="020B0604020202020204" pitchFamily="34" charset="0"/>
                <a:cs typeface="Arial" panose="020B0604020202020204" pitchFamily="34" charset="0"/>
              </a:rPr>
              <a:t>Please use a picture and a number sentence to show how you know your answer is correct.</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27</a:t>
            </a:fld>
            <a:endParaRPr lang="en-US" altLang="en-US" dirty="0"/>
          </a:p>
        </p:txBody>
      </p:sp>
    </p:spTree>
    <p:extLst>
      <p:ext uri="{BB962C8B-B14F-4D97-AF65-F5344CB8AC3E}">
        <p14:creationId xmlns:p14="http://schemas.microsoft.com/office/powerpoint/2010/main" val="18268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ADC5F-EAE6-4771-A580-AE9CB36230F7}"/>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Spice it up with graphics or videos</a:t>
            </a:r>
          </a:p>
        </p:txBody>
      </p:sp>
      <p:pic>
        <p:nvPicPr>
          <p:cNvPr id="6" name="Content Placeholder 5">
            <a:extLst>
              <a:ext uri="{FF2B5EF4-FFF2-40B4-BE49-F238E27FC236}">
                <a16:creationId xmlns:a16="http://schemas.microsoft.com/office/drawing/2014/main" id="{3E46F093-18D8-4F31-A6DC-6F81DC9831D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52800" y="1981200"/>
            <a:ext cx="5486400" cy="4114800"/>
          </a:xfrm>
        </p:spPr>
      </p:pic>
      <p:sp>
        <p:nvSpPr>
          <p:cNvPr id="4" name="Slide Number Placeholder 3">
            <a:extLst>
              <a:ext uri="{FF2B5EF4-FFF2-40B4-BE49-F238E27FC236}">
                <a16:creationId xmlns:a16="http://schemas.microsoft.com/office/drawing/2014/main" id="{8B418898-10F2-48E9-BDCF-8A442D768DDF}"/>
              </a:ext>
            </a:extLst>
          </p:cNvPr>
          <p:cNvSpPr>
            <a:spLocks noGrp="1"/>
          </p:cNvSpPr>
          <p:nvPr>
            <p:ph type="sldNum" sz="quarter" idx="12"/>
          </p:nvPr>
        </p:nvSpPr>
        <p:spPr/>
        <p:txBody>
          <a:bodyPr/>
          <a:lstStyle/>
          <a:p>
            <a:pPr>
              <a:defRPr/>
            </a:pPr>
            <a:fld id="{992B8A07-EE12-464C-8C74-B06206E7CC90}" type="slidenum">
              <a:rPr lang="en-US" altLang="en-US" smtClean="0"/>
              <a:pPr>
                <a:defRPr/>
              </a:pPr>
              <a:t>28</a:t>
            </a:fld>
            <a:endParaRPr lang="en-US" altLang="en-US" dirty="0"/>
          </a:p>
        </p:txBody>
      </p:sp>
    </p:spTree>
    <p:extLst>
      <p:ext uri="{BB962C8B-B14F-4D97-AF65-F5344CB8AC3E}">
        <p14:creationId xmlns:p14="http://schemas.microsoft.com/office/powerpoint/2010/main" val="27071477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E52F0-6907-4CD0-AB9B-CF6E204966BD}"/>
              </a:ext>
            </a:extLst>
          </p:cNvPr>
          <p:cNvSpPr>
            <a:spLocks noGrp="1"/>
          </p:cNvSpPr>
          <p:nvPr>
            <p:ph type="title"/>
          </p:nvPr>
        </p:nvSpPr>
        <p:spPr/>
        <p:txBody>
          <a:bodyPr/>
          <a:lstStyle/>
          <a:p>
            <a:r>
              <a:rPr lang="en-US" b="1" dirty="0"/>
              <a:t>Find a video to make them smile!</a:t>
            </a:r>
          </a:p>
        </p:txBody>
      </p:sp>
      <p:sp>
        <p:nvSpPr>
          <p:cNvPr id="3" name="Content Placeholder 2">
            <a:extLst>
              <a:ext uri="{FF2B5EF4-FFF2-40B4-BE49-F238E27FC236}">
                <a16:creationId xmlns:a16="http://schemas.microsoft.com/office/drawing/2014/main" id="{7A119643-78A6-482B-A9CA-0A887B2CB5D8}"/>
              </a:ext>
            </a:extLst>
          </p:cNvPr>
          <p:cNvSpPr>
            <a:spLocks noGrp="1"/>
          </p:cNvSpPr>
          <p:nvPr>
            <p:ph idx="1"/>
          </p:nvPr>
        </p:nvSpPr>
        <p:spPr/>
        <p:txBody>
          <a:bodyPr/>
          <a:lstStyle/>
          <a:p>
            <a:pPr marL="0" indent="0">
              <a:buNone/>
            </a:pPr>
            <a:r>
              <a:rPr lang="en-US" dirty="0"/>
              <a:t>You tube:  Easy Homemade Ice Cream</a:t>
            </a:r>
          </a:p>
          <a:p>
            <a:pPr marL="0" indent="0">
              <a:buNone/>
            </a:pPr>
            <a:endParaRPr lang="en-US" dirty="0"/>
          </a:p>
          <a:p>
            <a:pPr marL="0" indent="0">
              <a:buNone/>
            </a:pPr>
            <a:r>
              <a:rPr lang="en-US" dirty="0"/>
              <a:t> </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862A7D00-2AD4-4B90-A175-32DD8BD713AA}"/>
              </a:ext>
            </a:extLst>
          </p:cNvPr>
          <p:cNvSpPr>
            <a:spLocks noGrp="1"/>
          </p:cNvSpPr>
          <p:nvPr>
            <p:ph type="sldNum" sz="quarter" idx="12"/>
          </p:nvPr>
        </p:nvSpPr>
        <p:spPr/>
        <p:txBody>
          <a:bodyPr/>
          <a:lstStyle/>
          <a:p>
            <a:pPr>
              <a:defRPr/>
            </a:pPr>
            <a:fld id="{992B8A07-EE12-464C-8C74-B06206E7CC90}" type="slidenum">
              <a:rPr lang="en-US" altLang="en-US" smtClean="0"/>
              <a:pPr>
                <a:defRPr/>
              </a:pPr>
              <a:t>29</a:t>
            </a:fld>
            <a:endParaRPr lang="en-US" altLang="en-US" dirty="0"/>
          </a:p>
        </p:txBody>
      </p:sp>
    </p:spTree>
    <p:extLst>
      <p:ext uri="{BB962C8B-B14F-4D97-AF65-F5344CB8AC3E}">
        <p14:creationId xmlns:p14="http://schemas.microsoft.com/office/powerpoint/2010/main" val="2406622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Straight from the 6</a:t>
            </a:r>
            <a:r>
              <a:rPr lang="en-US" b="1" baseline="30000" dirty="0"/>
              <a:t>th</a:t>
            </a:r>
            <a:r>
              <a:rPr lang="en-US" b="1" dirty="0"/>
              <a:t> grade textbook </a:t>
            </a:r>
          </a:p>
        </p:txBody>
      </p:sp>
      <p:sp>
        <p:nvSpPr>
          <p:cNvPr id="6" name="Content Placeholder 5"/>
          <p:cNvSpPr>
            <a:spLocks noGrp="1"/>
          </p:cNvSpPr>
          <p:nvPr>
            <p:ph idx="1"/>
          </p:nvPr>
        </p:nvSpPr>
        <p:spPr>
          <a:xfrm>
            <a:off x="838200" y="1519518"/>
            <a:ext cx="10515600" cy="4657445"/>
          </a:xfrm>
        </p:spPr>
        <p:txBody>
          <a:bodyPr>
            <a:normAutofit fontScale="92500" lnSpcReduction="20000"/>
          </a:bodyPr>
          <a:lstStyle/>
          <a:p>
            <a:pPr marL="0" indent="0">
              <a:buNone/>
            </a:pPr>
            <a:r>
              <a:rPr lang="en-US" sz="3600" b="1" dirty="0"/>
              <a:t>Sarah has picked 2605 apples.  She has 91 boxes.  How many apples will Sarah put in each box if each box holds the same number of apples?</a:t>
            </a:r>
          </a:p>
          <a:p>
            <a:pPr marL="0" indent="0">
              <a:buNone/>
            </a:pPr>
            <a:endParaRPr lang="en-US" sz="3600" b="1" dirty="0"/>
          </a:p>
          <a:p>
            <a:pPr marL="0" indent="0">
              <a:buNone/>
            </a:pPr>
            <a:r>
              <a:rPr lang="en-US" sz="3600" b="1" dirty="0"/>
              <a:t>UGH!   Brain-numbing!  But so typical.</a:t>
            </a:r>
          </a:p>
          <a:p>
            <a:pPr marL="0" indent="0">
              <a:buNone/>
            </a:pPr>
            <a:r>
              <a:rPr lang="en-US" sz="3600" b="1" dirty="0"/>
              <a:t>Pluck out the numbers.  Convert “in each” to divide.</a:t>
            </a:r>
          </a:p>
          <a:p>
            <a:pPr marL="0" indent="0">
              <a:buNone/>
            </a:pPr>
            <a:r>
              <a:rPr lang="en-US" sz="3600" b="1" dirty="0"/>
              <a:t>Divide and done.</a:t>
            </a:r>
          </a:p>
          <a:p>
            <a:pPr marL="0" indent="0">
              <a:buNone/>
            </a:pPr>
            <a:r>
              <a:rPr lang="en-US" sz="3600" b="1" dirty="0"/>
              <a:t>Now do 7 more just like it with little additional learning.</a:t>
            </a:r>
          </a:p>
          <a:p>
            <a:pPr marL="0" indent="0">
              <a:buNone/>
            </a:pPr>
            <a:r>
              <a:rPr lang="en-US" sz="3600" b="1" dirty="0"/>
              <a:t>And we wonder why so many students struggle with even one-step problems.</a:t>
            </a:r>
          </a:p>
          <a:p>
            <a:pPr marL="0" indent="0">
              <a:buNone/>
            </a:pPr>
            <a:endParaRPr lang="en-US" sz="3600" b="1" dirty="0"/>
          </a:p>
        </p:txBody>
      </p:sp>
    </p:spTree>
    <p:extLst>
      <p:ext uri="{BB962C8B-B14F-4D97-AF65-F5344CB8AC3E}">
        <p14:creationId xmlns:p14="http://schemas.microsoft.com/office/powerpoint/2010/main" val="211141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3C925-5757-4652-8525-08EAE7173803}"/>
              </a:ext>
            </a:extLst>
          </p:cNvPr>
          <p:cNvSpPr>
            <a:spLocks noGrp="1"/>
          </p:cNvSpPr>
          <p:nvPr>
            <p:ph type="title"/>
          </p:nvPr>
        </p:nvSpPr>
        <p:spPr>
          <a:xfrm>
            <a:off x="2209800" y="342900"/>
            <a:ext cx="7772400" cy="1143000"/>
          </a:xfrm>
        </p:spPr>
        <p:txBody>
          <a:bodyPr/>
          <a:lstStyle/>
          <a:p>
            <a:r>
              <a:rPr lang="en-US" b="1" dirty="0"/>
              <a:t>Good morning 3</a:t>
            </a:r>
            <a:r>
              <a:rPr lang="en-US" b="1" baseline="30000" dirty="0"/>
              <a:t>rd</a:t>
            </a:r>
            <a:r>
              <a:rPr lang="en-US" b="1" dirty="0"/>
              <a:t> Graders</a:t>
            </a:r>
          </a:p>
        </p:txBody>
      </p:sp>
      <p:sp>
        <p:nvSpPr>
          <p:cNvPr id="4" name="Slide Number Placeholder 3">
            <a:extLst>
              <a:ext uri="{FF2B5EF4-FFF2-40B4-BE49-F238E27FC236}">
                <a16:creationId xmlns:a16="http://schemas.microsoft.com/office/drawing/2014/main" id="{57E62406-E190-407C-ACA2-6B06089D617B}"/>
              </a:ext>
            </a:extLst>
          </p:cNvPr>
          <p:cNvSpPr>
            <a:spLocks noGrp="1"/>
          </p:cNvSpPr>
          <p:nvPr>
            <p:ph type="sldNum" sz="quarter" idx="12"/>
          </p:nvPr>
        </p:nvSpPr>
        <p:spPr/>
        <p:txBody>
          <a:bodyPr/>
          <a:lstStyle/>
          <a:p>
            <a:pPr>
              <a:defRPr/>
            </a:pPr>
            <a:fld id="{992B8A07-EE12-464C-8C74-B06206E7CC90}" type="slidenum">
              <a:rPr lang="en-US" altLang="en-US" smtClean="0"/>
              <a:pPr>
                <a:defRPr/>
              </a:pPr>
              <a:t>30</a:t>
            </a:fld>
            <a:endParaRPr lang="en-US" altLang="en-US" dirty="0"/>
          </a:p>
        </p:txBody>
      </p:sp>
      <p:pic>
        <p:nvPicPr>
          <p:cNvPr id="5" name="Content Placeholder 5">
            <a:extLst>
              <a:ext uri="{FF2B5EF4-FFF2-40B4-BE49-F238E27FC236}">
                <a16:creationId xmlns:a16="http://schemas.microsoft.com/office/drawing/2014/main" id="{21259A10-A51E-441B-A24C-3E2B73511C6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1828800"/>
            <a:ext cx="5486400" cy="4114800"/>
          </a:xfrm>
        </p:spPr>
      </p:pic>
      <p:sp>
        <p:nvSpPr>
          <p:cNvPr id="6" name="TextBox 5">
            <a:extLst>
              <a:ext uri="{FF2B5EF4-FFF2-40B4-BE49-F238E27FC236}">
                <a16:creationId xmlns:a16="http://schemas.microsoft.com/office/drawing/2014/main" id="{29264169-3069-4444-8294-061E5EDD2895}"/>
              </a:ext>
            </a:extLst>
          </p:cNvPr>
          <p:cNvSpPr txBox="1"/>
          <p:nvPr/>
        </p:nvSpPr>
        <p:spPr>
          <a:xfrm>
            <a:off x="7924800" y="2133600"/>
            <a:ext cx="2286000" cy="923330"/>
          </a:xfrm>
          <a:prstGeom prst="rect">
            <a:avLst/>
          </a:prstGeom>
          <a:noFill/>
        </p:spPr>
        <p:txBody>
          <a:bodyPr wrap="square" rtlCol="0">
            <a:spAutoFit/>
          </a:bodyPr>
          <a:lstStyle/>
          <a:p>
            <a:r>
              <a:rPr lang="en-US" b="1" dirty="0"/>
              <a:t>What do you think today’s problem will be about?</a:t>
            </a:r>
          </a:p>
        </p:txBody>
      </p:sp>
    </p:spTree>
    <p:extLst>
      <p:ext uri="{BB962C8B-B14F-4D97-AF65-F5344CB8AC3E}">
        <p14:creationId xmlns:p14="http://schemas.microsoft.com/office/powerpoint/2010/main" val="37139357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some kids eating ice cream.</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a:t>
            </a:r>
          </a:p>
          <a:p>
            <a:pPr marL="0" indent="0">
              <a:buNone/>
            </a:pPr>
            <a:r>
              <a:rPr lang="en-US" sz="1800" b="1" dirty="0">
                <a:latin typeface="Arial" panose="020B0604020202020204" pitchFamily="34" charset="0"/>
                <a:cs typeface="Arial" panose="020B0604020202020204" pitchFamily="34" charset="0"/>
              </a:rPr>
              <a:t>What are you picturing in your mind?</a:t>
            </a:r>
          </a:p>
          <a:p>
            <a:pPr marL="0" indent="0">
              <a:buNone/>
            </a:pPr>
            <a:r>
              <a:rPr lang="en-US" sz="1800" b="1" dirty="0">
                <a:latin typeface="Arial" panose="020B0604020202020204" pitchFamily="34" charset="0"/>
                <a:cs typeface="Arial" panose="020B0604020202020204" pitchFamily="34" charset="0"/>
              </a:rPr>
              <a:t>What do we know so far?</a:t>
            </a:r>
          </a:p>
          <a:p>
            <a:pPr marL="0" indent="0">
              <a:buNone/>
            </a:pPr>
            <a:r>
              <a:rPr lang="en-US" sz="1800" b="1" dirty="0">
                <a:latin typeface="Arial" panose="020B0604020202020204" pitchFamily="34" charset="0"/>
                <a:cs typeface="Arial" panose="020B0604020202020204" pitchFamily="34" charset="0"/>
              </a:rPr>
              <a:t>How many kids could be eating ice cream?</a:t>
            </a:r>
          </a:p>
          <a:p>
            <a:pPr marL="0" indent="0">
              <a:buNone/>
            </a:pPr>
            <a:r>
              <a:rPr lang="en-US" sz="1800" b="1" dirty="0">
                <a:latin typeface="Arial" panose="020B0604020202020204" pitchFamily="34" charset="0"/>
                <a:cs typeface="Arial" panose="020B0604020202020204" pitchFamily="34" charset="0"/>
              </a:rPr>
              <a:t>How many kids could be eating chocolate ice cream?</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31</a:t>
            </a:fld>
            <a:endParaRPr lang="en-US" altLang="en-US" dirty="0"/>
          </a:p>
        </p:txBody>
      </p:sp>
    </p:spTree>
    <p:extLst>
      <p:ext uri="{BB962C8B-B14F-4D97-AF65-F5344CB8AC3E}">
        <p14:creationId xmlns:p14="http://schemas.microsoft.com/office/powerpoint/2010/main" val="415253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a:t>
            </a:r>
          </a:p>
          <a:p>
            <a:pPr marL="0" indent="0">
              <a:buNone/>
            </a:pPr>
            <a:r>
              <a:rPr lang="en-US" sz="1800" b="1" dirty="0">
                <a:latin typeface="Arial" panose="020B0604020202020204" pitchFamily="34" charset="0"/>
                <a:cs typeface="Arial" panose="020B0604020202020204" pitchFamily="34" charset="0"/>
              </a:rPr>
              <a:t>What do we know now that we didn’t know before? </a:t>
            </a:r>
          </a:p>
          <a:p>
            <a:pPr marL="0" indent="0">
              <a:buNone/>
            </a:pPr>
            <a:r>
              <a:rPr lang="en-US" sz="1800" b="1" dirty="0">
                <a:latin typeface="Arial" panose="020B0604020202020204" pitchFamily="34" charset="0"/>
                <a:cs typeface="Arial" panose="020B0604020202020204" pitchFamily="34" charset="0"/>
              </a:rPr>
              <a:t>What do we know about this number of kids eating ice cream?</a:t>
            </a:r>
          </a:p>
          <a:p>
            <a:pPr marL="0" indent="0">
              <a:buNone/>
            </a:pPr>
            <a:r>
              <a:rPr lang="en-US" sz="1800" b="1" dirty="0">
                <a:latin typeface="Arial" panose="020B0604020202020204" pitchFamily="34" charset="0"/>
                <a:cs typeface="Arial" panose="020B0604020202020204" pitchFamily="34" charset="0"/>
              </a:rPr>
              <a:t>Do we know how many are eating chocolate ice cream?  Why not?</a:t>
            </a:r>
          </a:p>
          <a:p>
            <a:pPr marL="0" indent="0">
              <a:buNone/>
            </a:pPr>
            <a:endParaRPr lang="en-US" b="1"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32</a:t>
            </a:fld>
            <a:endParaRPr lang="en-US" altLang="en-US" dirty="0"/>
          </a:p>
        </p:txBody>
      </p:sp>
    </p:spTree>
    <p:extLst>
      <p:ext uri="{BB962C8B-B14F-4D97-AF65-F5344CB8AC3E}">
        <p14:creationId xmlns:p14="http://schemas.microsoft.com/office/powerpoint/2010/main" val="3607888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are 35 kids eating ice cream.</a:t>
            </a:r>
          </a:p>
          <a:p>
            <a:pPr marL="0" indent="0">
              <a:buNone/>
            </a:pPr>
            <a:r>
              <a:rPr lang="en-US" b="1" dirty="0">
                <a:latin typeface="Arial" panose="020B0604020202020204" pitchFamily="34" charset="0"/>
                <a:cs typeface="Arial" panose="020B0604020202020204" pitchFamily="34" charset="0"/>
              </a:rPr>
              <a:t>Some of the kids were eating chocolate ice cream.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a:t>
            </a:r>
          </a:p>
          <a:p>
            <a:pPr marL="0" indent="0">
              <a:buNone/>
            </a:pPr>
            <a:r>
              <a:rPr lang="en-US" sz="1800" b="1" dirty="0">
                <a:latin typeface="Arial" panose="020B0604020202020204" pitchFamily="34" charset="0"/>
                <a:cs typeface="Arial" panose="020B0604020202020204" pitchFamily="34" charset="0"/>
              </a:rPr>
              <a:t>What do we know now that we didn’t know before? </a:t>
            </a:r>
          </a:p>
          <a:p>
            <a:pPr marL="0" indent="0">
              <a:buNone/>
            </a:pPr>
            <a:r>
              <a:rPr lang="en-US" sz="1800" b="1" dirty="0">
                <a:latin typeface="Arial" panose="020B0604020202020204" pitchFamily="34" charset="0"/>
                <a:cs typeface="Arial" panose="020B0604020202020204" pitchFamily="34" charset="0"/>
              </a:rPr>
              <a:t>How many kids do you think are eating chocolate ice cream?</a:t>
            </a:r>
          </a:p>
          <a:p>
            <a:pPr marL="0" indent="0">
              <a:buNone/>
            </a:pPr>
            <a:r>
              <a:rPr lang="en-US" sz="1800" b="1" dirty="0">
                <a:latin typeface="Arial" panose="020B0604020202020204" pitchFamily="34" charset="0"/>
                <a:cs typeface="Arial" panose="020B0604020202020204" pitchFamily="34" charset="0"/>
              </a:rPr>
              <a:t>What do you think about the kids who aren’t eating chocolate ice cream?</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33</a:t>
            </a:fld>
            <a:endParaRPr lang="en-US" altLang="en-US" dirty="0"/>
          </a:p>
        </p:txBody>
      </p:sp>
    </p:spTree>
    <p:extLst>
      <p:ext uri="{BB962C8B-B14F-4D97-AF65-F5344CB8AC3E}">
        <p14:creationId xmlns:p14="http://schemas.microsoft.com/office/powerpoint/2010/main" val="372867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normAutofit lnSpcReduction="10000"/>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14 of the kids were eating chocolate ice cream.</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 problem now?</a:t>
            </a:r>
          </a:p>
          <a:p>
            <a:pPr marL="0" indent="0">
              <a:buNone/>
            </a:pPr>
            <a:r>
              <a:rPr lang="en-US" sz="1800" b="1" dirty="0">
                <a:latin typeface="Arial" panose="020B0604020202020204" pitchFamily="34" charset="0"/>
                <a:cs typeface="Arial" panose="020B0604020202020204" pitchFamily="34" charset="0"/>
              </a:rPr>
              <a:t>What do we know now that we didn’t know before?</a:t>
            </a:r>
          </a:p>
          <a:p>
            <a:pPr marL="0" indent="0">
              <a:buNone/>
            </a:pPr>
            <a:r>
              <a:rPr lang="en-US" sz="1800" b="1" dirty="0">
                <a:latin typeface="Arial" panose="020B0604020202020204" pitchFamily="34" charset="0"/>
                <a:cs typeface="Arial" panose="020B0604020202020204" pitchFamily="34" charset="0"/>
              </a:rPr>
              <a:t>How does this number compare to our guesses?</a:t>
            </a:r>
          </a:p>
          <a:p>
            <a:pPr marL="0" indent="0">
              <a:buNone/>
            </a:pPr>
            <a:r>
              <a:rPr lang="en-US" sz="1800" b="1" dirty="0">
                <a:latin typeface="Arial" panose="020B0604020202020204" pitchFamily="34" charset="0"/>
                <a:cs typeface="Arial" panose="020B0604020202020204" pitchFamily="34" charset="0"/>
              </a:rPr>
              <a:t>Are all of the kids eating chocolate ice cream?</a:t>
            </a:r>
          </a:p>
          <a:p>
            <a:pPr marL="0" indent="0">
              <a:buNone/>
            </a:pPr>
            <a:r>
              <a:rPr lang="en-US" sz="1800" b="1" dirty="0">
                <a:latin typeface="Arial" panose="020B0604020202020204" pitchFamily="34" charset="0"/>
                <a:cs typeface="Arial" panose="020B0604020202020204" pitchFamily="34" charset="0"/>
              </a:rPr>
              <a:t>What could the other kids be doing?</a:t>
            </a: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34</a:t>
            </a:fld>
            <a:endParaRPr lang="en-US" altLang="en-US" dirty="0"/>
          </a:p>
        </p:txBody>
      </p:sp>
    </p:spTree>
    <p:extLst>
      <p:ext uri="{BB962C8B-B14F-4D97-AF65-F5344CB8AC3E}">
        <p14:creationId xmlns:p14="http://schemas.microsoft.com/office/powerpoint/2010/main" val="1491451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14 of the kids were eating chocolate ice cream.</a:t>
            </a:r>
          </a:p>
          <a:p>
            <a:pPr marL="0" indent="0">
              <a:buNone/>
            </a:pPr>
            <a:r>
              <a:rPr lang="en-US" b="1" dirty="0">
                <a:latin typeface="Arial" panose="020B0604020202020204" pitchFamily="34" charset="0"/>
                <a:cs typeface="Arial" panose="020B0604020202020204" pitchFamily="34" charset="0"/>
              </a:rPr>
              <a:t>The rest of the kids were eating vanilla ice cream.</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Can someone read this problem now?</a:t>
            </a:r>
          </a:p>
          <a:p>
            <a:pPr marL="0" indent="0">
              <a:buNone/>
            </a:pPr>
            <a:r>
              <a:rPr lang="en-US" sz="1800" b="1" dirty="0">
                <a:latin typeface="Arial" panose="020B0604020202020204" pitchFamily="34" charset="0"/>
                <a:cs typeface="Arial" panose="020B0604020202020204" pitchFamily="34" charset="0"/>
              </a:rPr>
              <a:t>What do we know now that we didn’t know before?  </a:t>
            </a:r>
          </a:p>
          <a:p>
            <a:pPr marL="0" indent="0">
              <a:buNone/>
            </a:pPr>
            <a:r>
              <a:rPr lang="en-US" sz="1800" b="1" dirty="0">
                <a:latin typeface="Arial" panose="020B0604020202020204" pitchFamily="34" charset="0"/>
                <a:cs typeface="Arial" panose="020B0604020202020204" pitchFamily="34" charset="0"/>
              </a:rPr>
              <a:t>What does this tell us about the number of kids eating vanilla ice cream?  How do you know?</a:t>
            </a:r>
          </a:p>
          <a:p>
            <a:pPr marL="0" indent="0">
              <a:buNone/>
            </a:pPr>
            <a:r>
              <a:rPr lang="en-US" sz="1800" b="1" dirty="0">
                <a:latin typeface="Arial" panose="020B0604020202020204" pitchFamily="34" charset="0"/>
                <a:cs typeface="Arial" panose="020B0604020202020204" pitchFamily="34" charset="0"/>
              </a:rPr>
              <a:t>Can you draw a sketch of this situation?</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35</a:t>
            </a:fld>
            <a:endParaRPr lang="en-US" altLang="en-US" dirty="0"/>
          </a:p>
        </p:txBody>
      </p:sp>
    </p:spTree>
    <p:extLst>
      <p:ext uri="{BB962C8B-B14F-4D97-AF65-F5344CB8AC3E}">
        <p14:creationId xmlns:p14="http://schemas.microsoft.com/office/powerpoint/2010/main" val="71391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2B92A-6971-4F15-9E2E-988029A43BD8}"/>
              </a:ext>
            </a:extLst>
          </p:cNvPr>
          <p:cNvSpPr>
            <a:spLocks noGrp="1"/>
          </p:cNvSpPr>
          <p:nvPr>
            <p:ph type="title"/>
          </p:nvPr>
        </p:nvSpPr>
        <p:spPr/>
        <p:txBody>
          <a:bodyPr/>
          <a:lstStyle/>
          <a:p>
            <a:r>
              <a:rPr lang="en-US" sz="3200" b="1" dirty="0">
                <a:latin typeface="Arial" panose="020B0604020202020204" pitchFamily="34" charset="0"/>
                <a:cs typeface="Arial" panose="020B0604020202020204" pitchFamily="34" charset="0"/>
              </a:rPr>
              <a:t>Accessible Problem Solving</a:t>
            </a:r>
          </a:p>
        </p:txBody>
      </p:sp>
      <p:sp>
        <p:nvSpPr>
          <p:cNvPr id="3" name="Content Placeholder 2">
            <a:extLst>
              <a:ext uri="{FF2B5EF4-FFF2-40B4-BE49-F238E27FC236}">
                <a16:creationId xmlns:a16="http://schemas.microsoft.com/office/drawing/2014/main" id="{71316496-8C70-4A63-8C2D-647765AB9859}"/>
              </a:ext>
            </a:extLst>
          </p:cNvPr>
          <p:cNvSpPr>
            <a:spLocks noGrp="1"/>
          </p:cNvSpPr>
          <p:nvPr>
            <p:ph idx="1"/>
          </p:nvPr>
        </p:nvSpPr>
        <p:spPr>
          <a:xfrm>
            <a:off x="838200" y="1600200"/>
            <a:ext cx="9144000" cy="4953000"/>
          </a:xfrm>
        </p:spPr>
        <p:txBody>
          <a:bodyPr/>
          <a:lstStyle/>
          <a:p>
            <a:pPr marL="0" indent="0">
              <a:buNone/>
            </a:pPr>
            <a:r>
              <a:rPr lang="en-US" b="1" dirty="0">
                <a:latin typeface="Arial" panose="020B0604020202020204" pitchFamily="34" charset="0"/>
                <a:cs typeface="Arial" panose="020B0604020202020204" pitchFamily="34" charset="0"/>
              </a:rPr>
              <a:t>There were 35 kids eating ice cream.</a:t>
            </a:r>
          </a:p>
          <a:p>
            <a:pPr marL="0" indent="0">
              <a:buNone/>
            </a:pPr>
            <a:r>
              <a:rPr lang="en-US" b="1" dirty="0">
                <a:latin typeface="Arial" panose="020B0604020202020204" pitchFamily="34" charset="0"/>
                <a:cs typeface="Arial" panose="020B0604020202020204" pitchFamily="34" charset="0"/>
              </a:rPr>
              <a:t>14 of the kids were eating chocolate ice cream.</a:t>
            </a:r>
          </a:p>
          <a:p>
            <a:pPr marL="0" indent="0">
              <a:buNone/>
            </a:pPr>
            <a:r>
              <a:rPr lang="en-US" b="1" dirty="0">
                <a:latin typeface="Arial" panose="020B0604020202020204" pitchFamily="34" charset="0"/>
                <a:cs typeface="Arial" panose="020B0604020202020204" pitchFamily="34" charset="0"/>
              </a:rPr>
              <a:t>The rest of the kids were eating vanilla ice cream.  </a:t>
            </a:r>
          </a:p>
          <a:p>
            <a:pPr marL="0" indent="0">
              <a:buNone/>
            </a:pPr>
            <a:r>
              <a:rPr lang="en-US" b="1" dirty="0">
                <a:latin typeface="Arial" panose="020B0604020202020204" pitchFamily="34" charset="0"/>
                <a:cs typeface="Arial" panose="020B0604020202020204" pitchFamily="34" charset="0"/>
              </a:rPr>
              <a:t>How many kids were eating vanilla ice cream?</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And even without this question, we already have solved the problem.</a:t>
            </a:r>
          </a:p>
          <a:p>
            <a:pPr marL="0" indent="0">
              <a:buNone/>
            </a:pPr>
            <a:r>
              <a:rPr lang="en-US" sz="1800" b="1" dirty="0">
                <a:latin typeface="Arial" panose="020B0604020202020204" pitchFamily="34" charset="0"/>
                <a:cs typeface="Arial" panose="020B0604020202020204" pitchFamily="34" charset="0"/>
              </a:rPr>
              <a:t>Please use a picture and a number sentence to show how you know your answer is correct.</a:t>
            </a:r>
          </a:p>
        </p:txBody>
      </p:sp>
      <p:sp>
        <p:nvSpPr>
          <p:cNvPr id="4" name="Slide Number Placeholder 3">
            <a:extLst>
              <a:ext uri="{FF2B5EF4-FFF2-40B4-BE49-F238E27FC236}">
                <a16:creationId xmlns:a16="http://schemas.microsoft.com/office/drawing/2014/main" id="{1C4EA301-F684-4E31-A7F7-8228D32D58C5}"/>
              </a:ext>
            </a:extLst>
          </p:cNvPr>
          <p:cNvSpPr>
            <a:spLocks noGrp="1"/>
          </p:cNvSpPr>
          <p:nvPr>
            <p:ph type="sldNum" sz="quarter" idx="12"/>
          </p:nvPr>
        </p:nvSpPr>
        <p:spPr/>
        <p:txBody>
          <a:bodyPr/>
          <a:lstStyle/>
          <a:p>
            <a:pPr>
              <a:defRPr/>
            </a:pPr>
            <a:fld id="{992B8A07-EE12-464C-8C74-B06206E7CC90}" type="slidenum">
              <a:rPr lang="en-US" altLang="en-US" smtClean="0"/>
              <a:pPr>
                <a:defRPr/>
              </a:pPr>
              <a:t>36</a:t>
            </a:fld>
            <a:endParaRPr lang="en-US" altLang="en-US" dirty="0"/>
          </a:p>
        </p:txBody>
      </p:sp>
    </p:spTree>
    <p:extLst>
      <p:ext uri="{BB962C8B-B14F-4D97-AF65-F5344CB8AC3E}">
        <p14:creationId xmlns:p14="http://schemas.microsoft.com/office/powerpoint/2010/main" val="353953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822221-DAE1-4F1F-B6E2-BF91FD1CFDD0}"/>
              </a:ext>
            </a:extLst>
          </p:cNvPr>
          <p:cNvSpPr>
            <a:spLocks noGrp="1"/>
          </p:cNvSpPr>
          <p:nvPr>
            <p:ph type="title"/>
          </p:nvPr>
        </p:nvSpPr>
        <p:spPr/>
        <p:txBody>
          <a:bodyPr/>
          <a:lstStyle/>
          <a:p>
            <a:r>
              <a:rPr lang="en-US" dirty="0"/>
              <a:t>Congratulations:  21 students were eating vanilla ice cream.</a:t>
            </a:r>
          </a:p>
        </p:txBody>
      </p:sp>
      <p:pic>
        <p:nvPicPr>
          <p:cNvPr id="6" name="Online Media 5" title="Easy Homemade Ice Cream | Full-Time Kid | PBS Parents">
            <a:hlinkClick r:id="" action="ppaction://media"/>
            <a:extLst>
              <a:ext uri="{FF2B5EF4-FFF2-40B4-BE49-F238E27FC236}">
                <a16:creationId xmlns:a16="http://schemas.microsoft.com/office/drawing/2014/main" id="{69ED5A01-A578-4135-BF99-2CF348605346}"/>
              </a:ext>
            </a:extLst>
          </p:cNvPr>
          <p:cNvPicPr>
            <a:picLocks noGrp="1" noRot="1" noChangeAspect="1"/>
          </p:cNvPicPr>
          <p:nvPr>
            <p:ph idx="1"/>
            <a:videoFile r:link="rId1"/>
          </p:nvPr>
        </p:nvPicPr>
        <p:blipFill>
          <a:blip r:embed="rId3"/>
          <a:stretch>
            <a:fillRect/>
          </a:stretch>
        </p:blipFill>
        <p:spPr>
          <a:xfrm>
            <a:off x="2228850" y="1825625"/>
            <a:ext cx="7735888" cy="4351338"/>
          </a:xfrm>
          <a:prstGeom prst="rect">
            <a:avLst/>
          </a:prstGeom>
        </p:spPr>
      </p:pic>
    </p:spTree>
    <p:extLst>
      <p:ext uri="{BB962C8B-B14F-4D97-AF65-F5344CB8AC3E}">
        <p14:creationId xmlns:p14="http://schemas.microsoft.com/office/powerpoint/2010/main" val="312707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A42DB-1D32-4796-9FA0-679E80F3D336}"/>
              </a:ext>
            </a:extLst>
          </p:cNvPr>
          <p:cNvSpPr>
            <a:spLocks noGrp="1"/>
          </p:cNvSpPr>
          <p:nvPr>
            <p:ph type="title"/>
          </p:nvPr>
        </p:nvSpPr>
        <p:spPr/>
        <p:txBody>
          <a:bodyPr/>
          <a:lstStyle/>
          <a:p>
            <a:r>
              <a:rPr lang="en-US" b="1" dirty="0"/>
              <a:t>OK –Let’s crank it up to Middle School:</a:t>
            </a:r>
          </a:p>
        </p:txBody>
      </p:sp>
      <p:sp>
        <p:nvSpPr>
          <p:cNvPr id="3" name="Content Placeholder 2">
            <a:extLst>
              <a:ext uri="{FF2B5EF4-FFF2-40B4-BE49-F238E27FC236}">
                <a16:creationId xmlns:a16="http://schemas.microsoft.com/office/drawing/2014/main" id="{7EDEF9EF-53B2-4999-903D-060AD831E94D}"/>
              </a:ext>
            </a:extLst>
          </p:cNvPr>
          <p:cNvSpPr>
            <a:spLocks noGrp="1"/>
          </p:cNvSpPr>
          <p:nvPr>
            <p:ph idx="1"/>
          </p:nvPr>
        </p:nvSpPr>
        <p:spPr/>
        <p:txBody>
          <a:bodyPr>
            <a:normAutofit fontScale="92500" lnSpcReduction="20000"/>
          </a:bodyPr>
          <a:lstStyle/>
          <a:p>
            <a:pPr marL="0" indent="0">
              <a:buNone/>
            </a:pPr>
            <a:r>
              <a:rPr lang="en-US" altLang="en-US" sz="3600" b="1" dirty="0"/>
              <a:t>Sandra is interested in buying party favors for the friends she is inviting to her birthday party.  The price of the fancy straws she wants is 12 cents for 20 straws. The storekeeper is willing to split a bundle of straws for her. She wants 35 straws.  How much will they cost?</a:t>
            </a:r>
          </a:p>
          <a:p>
            <a:pPr marL="0" indent="0">
              <a:buNone/>
            </a:pPr>
            <a:endParaRPr lang="en-US" altLang="en-US" sz="3600" b="1" dirty="0"/>
          </a:p>
          <a:p>
            <a:pPr marL="0" indent="0">
              <a:buNone/>
            </a:pPr>
            <a:r>
              <a:rPr lang="en-US" altLang="en-US" sz="3000" b="1" dirty="0"/>
              <a:t>What do we expect?</a:t>
            </a:r>
          </a:p>
          <a:p>
            <a:pPr marL="0" indent="0">
              <a:buNone/>
            </a:pPr>
            <a:r>
              <a:rPr lang="en-US" altLang="en-US" sz="3000" b="1" dirty="0"/>
              <a:t>How do we teach?  </a:t>
            </a:r>
          </a:p>
          <a:p>
            <a:pPr marL="0" indent="0">
              <a:buNone/>
            </a:pPr>
            <a:r>
              <a:rPr lang="en-US" altLang="en-US" sz="3000" b="1" dirty="0"/>
              <a:t>What do we get?</a:t>
            </a:r>
          </a:p>
          <a:p>
            <a:pPr marL="0" indent="0">
              <a:buNone/>
            </a:pPr>
            <a:r>
              <a:rPr lang="en-US" altLang="en-US" sz="3000" b="1" dirty="0"/>
              <a:t>And why do so many students struggle with ratio and proportion?</a:t>
            </a:r>
          </a:p>
          <a:p>
            <a:pPr marL="0" indent="0">
              <a:buNone/>
            </a:pPr>
            <a:endParaRPr lang="en-US" b="1" dirty="0"/>
          </a:p>
        </p:txBody>
      </p:sp>
    </p:spTree>
    <p:extLst>
      <p:ext uri="{BB962C8B-B14F-4D97-AF65-F5344CB8AC3E}">
        <p14:creationId xmlns:p14="http://schemas.microsoft.com/office/powerpoint/2010/main" val="310370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a:extLst>
              <a:ext uri="{FF2B5EF4-FFF2-40B4-BE49-F238E27FC236}">
                <a16:creationId xmlns:a16="http://schemas.microsoft.com/office/drawing/2014/main" id="{B15ECBB1-C392-4906-ADC4-BECCC1FF417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0099"/>
                </a:solidFill>
                <a:latin typeface="Times New Roman" panose="02020603050405020304" pitchFamily="18" charset="0"/>
              </a:defRPr>
            </a:lvl1pPr>
            <a:lvl2pPr marL="742950" indent="-285750">
              <a:spcBef>
                <a:spcPct val="20000"/>
              </a:spcBef>
              <a:buChar char="–"/>
              <a:defRPr sz="2800">
                <a:solidFill>
                  <a:srgbClr val="000099"/>
                </a:solidFill>
                <a:latin typeface="Times New Roman" panose="02020603050405020304" pitchFamily="18" charset="0"/>
              </a:defRPr>
            </a:lvl2pPr>
            <a:lvl3pPr marL="1143000" indent="-228600">
              <a:spcBef>
                <a:spcPct val="20000"/>
              </a:spcBef>
              <a:buChar char="•"/>
              <a:defRPr sz="2400">
                <a:solidFill>
                  <a:srgbClr val="000099"/>
                </a:solidFill>
                <a:latin typeface="Times New Roman" panose="02020603050405020304" pitchFamily="18" charset="0"/>
              </a:defRPr>
            </a:lvl3pPr>
            <a:lvl4pPr marL="1600200" indent="-228600">
              <a:spcBef>
                <a:spcPct val="20000"/>
              </a:spcBef>
              <a:buChar char="–"/>
              <a:defRPr sz="2000">
                <a:solidFill>
                  <a:srgbClr val="000099"/>
                </a:solidFill>
                <a:latin typeface="Times New Roman" panose="02020603050405020304" pitchFamily="18" charset="0"/>
              </a:defRPr>
            </a:lvl4pPr>
            <a:lvl5pPr marL="2057400" indent="-228600">
              <a:spcBef>
                <a:spcPct val="20000"/>
              </a:spcBef>
              <a:buChar char="»"/>
              <a:defRPr sz="2000">
                <a:solidFill>
                  <a:srgbClr val="000099"/>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rgbClr val="000099"/>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rgbClr val="000099"/>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rgbClr val="000099"/>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rgbClr val="000099"/>
                </a:solidFill>
                <a:latin typeface="Times New Roman" panose="02020603050405020304" pitchFamily="18" charset="0"/>
              </a:defRPr>
            </a:lvl9pPr>
          </a:lstStyle>
          <a:p>
            <a:pPr>
              <a:spcBef>
                <a:spcPct val="0"/>
              </a:spcBef>
              <a:buFontTx/>
              <a:buNone/>
            </a:pPr>
            <a:endParaRPr lang="en-US" altLang="en-US" sz="1400"/>
          </a:p>
          <a:p>
            <a:pPr>
              <a:spcBef>
                <a:spcPct val="0"/>
              </a:spcBef>
              <a:buFontTx/>
              <a:buNone/>
            </a:pPr>
            <a:fld id="{A6A49171-6346-4F57-BFDB-1753F3C4ABAD}" type="slidenum">
              <a:rPr lang="en-US" altLang="en-US" sz="1400">
                <a:solidFill>
                  <a:schemeClr val="hlink"/>
                </a:solidFill>
              </a:rPr>
              <a:pPr>
                <a:spcBef>
                  <a:spcPct val="0"/>
                </a:spcBef>
                <a:buFontTx/>
                <a:buNone/>
              </a:pPr>
              <a:t>39</a:t>
            </a:fld>
            <a:endParaRPr lang="en-US" altLang="en-US" sz="1400">
              <a:solidFill>
                <a:schemeClr val="hlink"/>
              </a:solidFill>
            </a:endParaRPr>
          </a:p>
        </p:txBody>
      </p:sp>
      <p:sp>
        <p:nvSpPr>
          <p:cNvPr id="47107" name="Rectangle 4">
            <a:extLst>
              <a:ext uri="{FF2B5EF4-FFF2-40B4-BE49-F238E27FC236}">
                <a16:creationId xmlns:a16="http://schemas.microsoft.com/office/drawing/2014/main" id="{AB7AB7EB-9C1E-47EE-AA91-BF4384EED1C5}"/>
              </a:ext>
            </a:extLst>
          </p:cNvPr>
          <p:cNvSpPr>
            <a:spLocks noGrp="1" noChangeArrowheads="1"/>
          </p:cNvSpPr>
          <p:nvPr>
            <p:ph type="title"/>
          </p:nvPr>
        </p:nvSpPr>
        <p:spPr>
          <a:xfrm>
            <a:off x="2209800" y="609600"/>
            <a:ext cx="7772400" cy="228600"/>
          </a:xfrm>
        </p:spPr>
        <p:txBody>
          <a:bodyPr>
            <a:normAutofit fontScale="90000"/>
          </a:bodyPr>
          <a:lstStyle/>
          <a:p>
            <a:pPr eaLnBrk="1" hangingPunct="1"/>
            <a:endParaRPr lang="en-US" altLang="en-US" sz="4000" dirty="0"/>
          </a:p>
        </p:txBody>
      </p:sp>
      <p:pic>
        <p:nvPicPr>
          <p:cNvPr id="47108" name="Picture 6" descr="Scan06-11-27 1210">
            <a:extLst>
              <a:ext uri="{FF2B5EF4-FFF2-40B4-BE49-F238E27FC236}">
                <a16:creationId xmlns:a16="http://schemas.microsoft.com/office/drawing/2014/main" id="{BECEF728-0E9B-4671-9353-F89F8FDFAC0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345635" y="-739471"/>
            <a:ext cx="6888455" cy="7826071"/>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793376" y="304801"/>
            <a:ext cx="10690412" cy="1993107"/>
          </a:xfrm>
        </p:spPr>
        <p:txBody>
          <a:bodyPr/>
          <a:lstStyle/>
          <a:p>
            <a:r>
              <a:rPr lang="en-US" altLang="en-US" b="1" dirty="0"/>
              <a:t>Adapting what the text bestows by turning exercises into opportunities for learning</a:t>
            </a:r>
          </a:p>
        </p:txBody>
      </p:sp>
      <p:sp>
        <p:nvSpPr>
          <p:cNvPr id="3" name="Content Placeholder 2"/>
          <p:cNvSpPr>
            <a:spLocks noGrp="1"/>
          </p:cNvSpPr>
          <p:nvPr>
            <p:ph idx="1"/>
          </p:nvPr>
        </p:nvSpPr>
        <p:spPr>
          <a:xfrm>
            <a:off x="1905000" y="1981200"/>
            <a:ext cx="8534400" cy="4705350"/>
          </a:xfrm>
        </p:spPr>
        <p:txBody>
          <a:bodyPr>
            <a:normAutofit fontScale="85000" lnSpcReduction="20000"/>
          </a:bodyPr>
          <a:lstStyle/>
          <a:p>
            <a:pPr marL="0" indent="0">
              <a:buNone/>
              <a:defRPr/>
            </a:pPr>
            <a:r>
              <a:rPr lang="en-US" b="1" dirty="0"/>
              <a:t>Sarah has 91 empty boxes. </a:t>
            </a:r>
          </a:p>
          <a:p>
            <a:pPr marL="0" indent="0">
              <a:buNone/>
              <a:defRPr/>
            </a:pPr>
            <a:r>
              <a:rPr lang="en-US" dirty="0"/>
              <a:t>-  What can you infer about Sarah?  (use the chat box)</a:t>
            </a:r>
          </a:p>
          <a:p>
            <a:pPr marL="0" indent="0">
              <a:buNone/>
              <a:defRPr/>
            </a:pPr>
            <a:r>
              <a:rPr lang="en-US" b="1" dirty="0"/>
              <a:t>She has 2605 apples to pack into the boxes. </a:t>
            </a:r>
          </a:p>
          <a:p>
            <a:pPr marL="0" indent="0">
              <a:buNone/>
              <a:defRPr/>
            </a:pPr>
            <a:r>
              <a:rPr lang="en-US" b="1" dirty="0"/>
              <a:t>-  </a:t>
            </a:r>
            <a:r>
              <a:rPr lang="en-US" dirty="0"/>
              <a:t>Now what can you infer about Sarah? (use the chat box)</a:t>
            </a:r>
            <a:endParaRPr lang="en-US" b="1" dirty="0"/>
          </a:p>
          <a:p>
            <a:pPr marL="0" indent="0">
              <a:buNone/>
              <a:defRPr/>
            </a:pPr>
            <a:r>
              <a:rPr lang="en-US" b="1" dirty="0"/>
              <a:t>-  </a:t>
            </a:r>
            <a:r>
              <a:rPr lang="en-US" dirty="0"/>
              <a:t>So what does the 91 tell us,  what about the 2605? (open mic)</a:t>
            </a:r>
          </a:p>
          <a:p>
            <a:pPr>
              <a:buFontTx/>
              <a:buChar char="-"/>
              <a:defRPr/>
            </a:pPr>
            <a:r>
              <a:rPr lang="en-US" dirty="0"/>
              <a:t>What do you think the question is?   What else?</a:t>
            </a:r>
          </a:p>
          <a:p>
            <a:pPr>
              <a:buFontTx/>
              <a:buChar char="-"/>
              <a:defRPr/>
            </a:pPr>
            <a:r>
              <a:rPr lang="en-US" dirty="0"/>
              <a:t>About how many apples do you think would be in each box?   More than 100?  Less than 100?  Convince us</a:t>
            </a:r>
          </a:p>
          <a:p>
            <a:pPr>
              <a:buFontTx/>
              <a:buChar char="-"/>
              <a:defRPr/>
            </a:pPr>
            <a:r>
              <a:rPr lang="en-US" dirty="0"/>
              <a:t>Can you draw a picture?</a:t>
            </a:r>
          </a:p>
          <a:p>
            <a:pPr>
              <a:buFontTx/>
              <a:buChar char="-"/>
              <a:defRPr/>
            </a:pPr>
            <a:r>
              <a:rPr lang="en-US" dirty="0"/>
              <a:t>Can you create a number sentence?</a:t>
            </a:r>
          </a:p>
          <a:p>
            <a:pPr marL="0" indent="0">
              <a:buNone/>
              <a:defRPr/>
            </a:pPr>
            <a:r>
              <a:rPr lang="en-US" dirty="0"/>
              <a:t>-  Do you multiply or divide?  Why?</a:t>
            </a:r>
          </a:p>
          <a:p>
            <a:pPr>
              <a:buFontTx/>
              <a:buChar char="-"/>
              <a:defRPr/>
            </a:pPr>
            <a:r>
              <a:rPr lang="en-US" dirty="0"/>
              <a:t>So about how many apples would be in each box if…</a:t>
            </a:r>
          </a:p>
          <a:p>
            <a:pPr>
              <a:buFontTx/>
              <a:buChar char="-"/>
              <a:defRPr/>
            </a:pPr>
            <a:endParaRPr lang="en-US" dirty="0"/>
          </a:p>
          <a:p>
            <a:pPr>
              <a:buFontTx/>
              <a:buChar char="-"/>
              <a:defRPr/>
            </a:pPr>
            <a:endParaRPr lang="en-US" dirty="0"/>
          </a:p>
        </p:txBody>
      </p:sp>
    </p:spTree>
    <p:extLst>
      <p:ext uri="{BB962C8B-B14F-4D97-AF65-F5344CB8AC3E}">
        <p14:creationId xmlns:p14="http://schemas.microsoft.com/office/powerpoint/2010/main" val="34776196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b="1" dirty="0"/>
          </a:p>
        </p:txBody>
      </p:sp>
      <p:sp>
        <p:nvSpPr>
          <p:cNvPr id="4" name="Content Placeholder 3"/>
          <p:cNvSpPr>
            <a:spLocks noGrp="1"/>
          </p:cNvSpPr>
          <p:nvPr>
            <p:ph idx="1"/>
          </p:nvPr>
        </p:nvSpPr>
        <p:spPr/>
        <p:txBody>
          <a:bodyPr>
            <a:normAutofit/>
          </a:bodyPr>
          <a:lstStyle/>
          <a:p>
            <a:r>
              <a:rPr lang="en-US" sz="3200" b="1" dirty="0"/>
              <a:t>So typical</a:t>
            </a:r>
          </a:p>
          <a:p>
            <a:r>
              <a:rPr lang="en-US" sz="3200" b="1" dirty="0"/>
              <a:t>So underperforming</a:t>
            </a:r>
          </a:p>
          <a:p>
            <a:r>
              <a:rPr lang="en-US" sz="3200" b="1" dirty="0"/>
              <a:t>So boring for so many</a:t>
            </a:r>
          </a:p>
          <a:p>
            <a:r>
              <a:rPr lang="en-US" sz="3200" b="1" dirty="0"/>
              <a:t>Where in the engagement?</a:t>
            </a:r>
          </a:p>
          <a:p>
            <a:r>
              <a:rPr lang="en-US" sz="3200" b="1" dirty="0"/>
              <a:t>Where is the struggle?</a:t>
            </a:r>
          </a:p>
          <a:p>
            <a:r>
              <a:rPr lang="en-US" sz="3200" b="1" dirty="0"/>
              <a:t>Where is the discourse?</a:t>
            </a:r>
          </a:p>
          <a:p>
            <a:r>
              <a:rPr lang="en-US" sz="3200" b="1" dirty="0"/>
              <a:t>Where are we giving our students a reason to care?</a:t>
            </a:r>
          </a:p>
        </p:txBody>
      </p:sp>
    </p:spTree>
    <p:extLst>
      <p:ext uri="{BB962C8B-B14F-4D97-AF65-F5344CB8AC3E}">
        <p14:creationId xmlns:p14="http://schemas.microsoft.com/office/powerpoint/2010/main" val="105389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A42DB-1D32-4796-9FA0-679E80F3D336}"/>
              </a:ext>
            </a:extLst>
          </p:cNvPr>
          <p:cNvSpPr>
            <a:spLocks noGrp="1"/>
          </p:cNvSpPr>
          <p:nvPr>
            <p:ph type="title"/>
          </p:nvPr>
        </p:nvSpPr>
        <p:spPr/>
        <p:txBody>
          <a:bodyPr/>
          <a:lstStyle/>
          <a:p>
            <a:r>
              <a:rPr lang="en-US" b="1" dirty="0"/>
              <a:t>Your turn.  Breakout Rooms.  Alternatively:</a:t>
            </a:r>
          </a:p>
        </p:txBody>
      </p:sp>
      <p:sp>
        <p:nvSpPr>
          <p:cNvPr id="3" name="Content Placeholder 2">
            <a:extLst>
              <a:ext uri="{FF2B5EF4-FFF2-40B4-BE49-F238E27FC236}">
                <a16:creationId xmlns:a16="http://schemas.microsoft.com/office/drawing/2014/main" id="{7EDEF9EF-53B2-4999-903D-060AD831E94D}"/>
              </a:ext>
            </a:extLst>
          </p:cNvPr>
          <p:cNvSpPr>
            <a:spLocks noGrp="1"/>
          </p:cNvSpPr>
          <p:nvPr>
            <p:ph idx="1"/>
          </p:nvPr>
        </p:nvSpPr>
        <p:spPr/>
        <p:txBody>
          <a:bodyPr/>
          <a:lstStyle/>
          <a:p>
            <a:pPr marL="0" indent="0">
              <a:buNone/>
            </a:pPr>
            <a:r>
              <a:rPr lang="en-US" b="1" dirty="0"/>
              <a:t>Talk about what you can do with this problem to maximize engagement and learning.</a:t>
            </a:r>
          </a:p>
          <a:p>
            <a:pPr marL="0" indent="0">
              <a:buNone/>
            </a:pPr>
            <a:endParaRPr lang="en-US" b="1" dirty="0"/>
          </a:p>
          <a:p>
            <a:pPr marL="0" indent="0">
              <a:buNone/>
            </a:pPr>
            <a:r>
              <a:rPr lang="en-US" altLang="en-US" b="1" dirty="0"/>
              <a:t>Sandra is interested in buying party favors for the friends she is inviting to her birthday party.  The price of the fancy straws she wants is 12 cents for 20 straws. The storekeeper is willing to split a bundle of straws for her. She wants 35 straws.  How much will they cost?</a:t>
            </a:r>
          </a:p>
          <a:p>
            <a:pPr marL="0" indent="0">
              <a:buNone/>
            </a:pPr>
            <a:endParaRPr lang="en-US" b="1" dirty="0"/>
          </a:p>
        </p:txBody>
      </p:sp>
    </p:spTree>
    <p:extLst>
      <p:ext uri="{BB962C8B-B14F-4D97-AF65-F5344CB8AC3E}">
        <p14:creationId xmlns:p14="http://schemas.microsoft.com/office/powerpoint/2010/main" val="14738019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E642-04DB-41F4-8BEE-13D7B88056B7}"/>
              </a:ext>
            </a:extLst>
          </p:cNvPr>
          <p:cNvSpPr>
            <a:spLocks noGrp="1"/>
          </p:cNvSpPr>
          <p:nvPr>
            <p:ph type="title"/>
          </p:nvPr>
        </p:nvSpPr>
        <p:spPr/>
        <p:txBody>
          <a:bodyPr/>
          <a:lstStyle/>
          <a:p>
            <a:r>
              <a:rPr lang="en-US" b="1" dirty="0"/>
              <a:t>Richer and Deeper</a:t>
            </a:r>
          </a:p>
        </p:txBody>
      </p:sp>
      <p:sp>
        <p:nvSpPr>
          <p:cNvPr id="3" name="Content Placeholder 2">
            <a:extLst>
              <a:ext uri="{FF2B5EF4-FFF2-40B4-BE49-F238E27FC236}">
                <a16:creationId xmlns:a16="http://schemas.microsoft.com/office/drawing/2014/main" id="{384028D1-DB07-4C8E-A40E-7BBFFEAC853C}"/>
              </a:ext>
            </a:extLst>
          </p:cNvPr>
          <p:cNvSpPr>
            <a:spLocks noGrp="1"/>
          </p:cNvSpPr>
          <p:nvPr>
            <p:ph idx="1"/>
          </p:nvPr>
        </p:nvSpPr>
        <p:spPr/>
        <p:txBody>
          <a:bodyPr/>
          <a:lstStyle/>
          <a:p>
            <a:pPr marL="0" indent="0">
              <a:buNone/>
            </a:pPr>
            <a:r>
              <a:rPr lang="en-US" altLang="en-US" b="1" dirty="0"/>
              <a:t>Sandra is interested in buying party favors for the friends she is inviting to her birthday party.  </a:t>
            </a:r>
          </a:p>
          <a:p>
            <a:pPr marL="0" indent="0">
              <a:buNone/>
            </a:pPr>
            <a:r>
              <a:rPr lang="en-US" altLang="en-US" b="1" dirty="0"/>
              <a:t>The price of the fancy straws she wants is some amount of money for some number of straws. </a:t>
            </a:r>
          </a:p>
          <a:p>
            <a:pPr marL="0" indent="0">
              <a:buNone/>
            </a:pPr>
            <a:r>
              <a:rPr lang="en-US" altLang="en-US" b="1" dirty="0"/>
              <a:t>She wants 100 straws.</a:t>
            </a:r>
          </a:p>
          <a:p>
            <a:pPr marL="0" indent="0">
              <a:buNone/>
            </a:pPr>
            <a:r>
              <a:rPr lang="en-US" altLang="en-US" b="1" dirty="0"/>
              <a:t>What’s the question?</a:t>
            </a:r>
          </a:p>
          <a:p>
            <a:pPr marL="0" indent="0">
              <a:buNone/>
            </a:pPr>
            <a:r>
              <a:rPr lang="en-US" altLang="en-US" b="1" dirty="0"/>
              <a:t>What additional information do you need?  Why?</a:t>
            </a:r>
          </a:p>
          <a:p>
            <a:pPr marL="0" indent="0">
              <a:buNone/>
            </a:pPr>
            <a:endParaRPr lang="en-US" dirty="0"/>
          </a:p>
        </p:txBody>
      </p:sp>
    </p:spTree>
    <p:extLst>
      <p:ext uri="{BB962C8B-B14F-4D97-AF65-F5344CB8AC3E}">
        <p14:creationId xmlns:p14="http://schemas.microsoft.com/office/powerpoint/2010/main" val="196040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b="1"/>
              <a:t>Some data.  What do you see?</a:t>
            </a:r>
          </a:p>
        </p:txBody>
      </p:sp>
      <p:graphicFrame>
        <p:nvGraphicFramePr>
          <p:cNvPr id="5" name="Content Placeholder 4"/>
          <p:cNvGraphicFramePr>
            <a:graphicFrameLocks noGrp="1"/>
          </p:cNvGraphicFramePr>
          <p:nvPr>
            <p:ph idx="1"/>
          </p:nvPr>
        </p:nvGraphicFramePr>
        <p:xfrm>
          <a:off x="1102659" y="1532967"/>
          <a:ext cx="9883587" cy="4823382"/>
        </p:xfrm>
        <a:graphic>
          <a:graphicData uri="http://schemas.openxmlformats.org/drawingml/2006/table">
            <a:tbl>
              <a:tblPr firstRow="1" bandRow="1">
                <a:tableStyleId>{5C22544A-7EE6-4342-B048-85BDC9FD1C3A}</a:tableStyleId>
              </a:tblPr>
              <a:tblGrid>
                <a:gridCol w="5213321">
                  <a:extLst>
                    <a:ext uri="{9D8B030D-6E8A-4147-A177-3AD203B41FA5}">
                      <a16:colId xmlns:a16="http://schemas.microsoft.com/office/drawing/2014/main" val="20000"/>
                    </a:ext>
                  </a:extLst>
                </a:gridCol>
                <a:gridCol w="2172217">
                  <a:extLst>
                    <a:ext uri="{9D8B030D-6E8A-4147-A177-3AD203B41FA5}">
                      <a16:colId xmlns:a16="http://schemas.microsoft.com/office/drawing/2014/main" val="20001"/>
                    </a:ext>
                  </a:extLst>
                </a:gridCol>
                <a:gridCol w="2498049">
                  <a:extLst>
                    <a:ext uri="{9D8B030D-6E8A-4147-A177-3AD203B41FA5}">
                      <a16:colId xmlns:a16="http://schemas.microsoft.com/office/drawing/2014/main" val="20002"/>
                    </a:ext>
                  </a:extLst>
                </a:gridCol>
              </a:tblGrid>
              <a:tr h="821285">
                <a:tc>
                  <a:txBody>
                    <a:bodyPr/>
                    <a:lstStyle/>
                    <a:p>
                      <a:pPr algn="ctr"/>
                      <a:endParaRPr lang="en-US" sz="2700" dirty="0">
                        <a:solidFill>
                          <a:schemeClr val="tx1"/>
                        </a:solidFill>
                      </a:endParaRPr>
                    </a:p>
                  </a:txBody>
                  <a:tcPr marL="68580" marR="68580" marT="34293" marB="34293"/>
                </a:tc>
                <a:tc>
                  <a:txBody>
                    <a:bodyPr/>
                    <a:lstStyle/>
                    <a:p>
                      <a:pPr algn="ctr"/>
                      <a:endParaRPr lang="en-US" sz="2700" dirty="0">
                        <a:solidFill>
                          <a:schemeClr val="tx1"/>
                        </a:solidFill>
                      </a:endParaRPr>
                    </a:p>
                  </a:txBody>
                  <a:tcPr marL="68580" marR="68580" marT="34293" marB="34293"/>
                </a:tc>
                <a:tc>
                  <a:txBody>
                    <a:bodyPr/>
                    <a:lstStyle/>
                    <a:p>
                      <a:pPr algn="ctr"/>
                      <a:endParaRPr lang="en-US" sz="2700" dirty="0">
                        <a:solidFill>
                          <a:schemeClr val="tx1"/>
                        </a:solidFill>
                      </a:endParaRPr>
                    </a:p>
                  </a:txBody>
                  <a:tcPr marL="68580" marR="68580" marT="34293" marB="34293"/>
                </a:tc>
                <a:extLst>
                  <a:ext uri="{0D108BD9-81ED-4DB2-BD59-A6C34878D82A}">
                    <a16:rowId xmlns:a16="http://schemas.microsoft.com/office/drawing/2014/main" val="10000"/>
                  </a:ext>
                </a:extLst>
              </a:tr>
              <a:tr h="586631">
                <a:tc>
                  <a:txBody>
                    <a:bodyPr/>
                    <a:lstStyle/>
                    <a:p>
                      <a:endParaRPr lang="en-US" sz="1400" dirty="0"/>
                    </a:p>
                  </a:txBody>
                  <a:tcPr marL="68580" marR="68580" marT="34293" marB="34293"/>
                </a:tc>
                <a:tc>
                  <a:txBody>
                    <a:bodyPr/>
                    <a:lstStyle/>
                    <a:p>
                      <a:pPr algn="ctr"/>
                      <a:endParaRPr lang="en-US" sz="1800" b="1" dirty="0">
                        <a:solidFill>
                          <a:schemeClr val="tx1"/>
                        </a:solidFill>
                      </a:endParaRPr>
                    </a:p>
                  </a:txBody>
                  <a:tcPr marL="68580" marR="68580" marT="34293" marB="34293"/>
                </a:tc>
                <a:tc>
                  <a:txBody>
                    <a:bodyPr/>
                    <a:lstStyle/>
                    <a:p>
                      <a:pPr algn="ctr"/>
                      <a:endParaRPr lang="en-US" sz="1800" b="1" dirty="0">
                        <a:solidFill>
                          <a:schemeClr val="tx1"/>
                        </a:solidFill>
                      </a:endParaRPr>
                    </a:p>
                  </a:txBody>
                  <a:tcPr marL="68580" marR="68580" marT="34293" marB="34293"/>
                </a:tc>
                <a:extLst>
                  <a:ext uri="{0D108BD9-81ED-4DB2-BD59-A6C34878D82A}">
                    <a16:rowId xmlns:a16="http://schemas.microsoft.com/office/drawing/2014/main" val="10001"/>
                  </a:ext>
                </a:extLst>
              </a:tr>
              <a:tr h="586631">
                <a:tc>
                  <a:txBody>
                    <a:bodyPr/>
                    <a:lstStyle/>
                    <a:p>
                      <a:endParaRPr lang="en-US" sz="1400"/>
                    </a:p>
                  </a:txBody>
                  <a:tcPr marL="68580" marR="68580" marT="34293" marB="34293"/>
                </a:tc>
                <a:tc>
                  <a:txBody>
                    <a:bodyPr/>
                    <a:lstStyle/>
                    <a:p>
                      <a:pPr algn="ctr"/>
                      <a:endParaRPr lang="en-US" sz="1800" b="1" dirty="0">
                        <a:solidFill>
                          <a:schemeClr val="tx1"/>
                        </a:solidFill>
                      </a:endParaRPr>
                    </a:p>
                  </a:txBody>
                  <a:tcPr marL="68580" marR="68580" marT="34293" marB="34293"/>
                </a:tc>
                <a:tc>
                  <a:txBody>
                    <a:bodyPr/>
                    <a:lstStyle/>
                    <a:p>
                      <a:pPr algn="ctr"/>
                      <a:endParaRPr lang="en-US" sz="1800" b="1" dirty="0">
                        <a:solidFill>
                          <a:schemeClr val="tx1"/>
                        </a:solidFill>
                      </a:endParaRPr>
                    </a:p>
                  </a:txBody>
                  <a:tcPr marL="68580" marR="68580" marT="34293" marB="34293"/>
                </a:tc>
                <a:extLst>
                  <a:ext uri="{0D108BD9-81ED-4DB2-BD59-A6C34878D82A}">
                    <a16:rowId xmlns:a16="http://schemas.microsoft.com/office/drawing/2014/main" val="10002"/>
                  </a:ext>
                </a:extLst>
              </a:tr>
              <a:tr h="586631">
                <a:tc>
                  <a:txBody>
                    <a:bodyPr/>
                    <a:lstStyle/>
                    <a:p>
                      <a:endParaRPr lang="en-US" sz="1400"/>
                    </a:p>
                  </a:txBody>
                  <a:tcPr marL="68580" marR="68580" marT="34293" marB="34293"/>
                </a:tc>
                <a:tc>
                  <a:txBody>
                    <a:bodyPr/>
                    <a:lstStyle/>
                    <a:p>
                      <a:pPr algn="ctr"/>
                      <a:endParaRPr lang="en-US" sz="1800" b="1" dirty="0">
                        <a:solidFill>
                          <a:schemeClr val="tx1"/>
                        </a:solidFill>
                      </a:endParaRPr>
                    </a:p>
                  </a:txBody>
                  <a:tcPr marL="68580" marR="68580" marT="34293" marB="34293"/>
                </a:tc>
                <a:tc>
                  <a:txBody>
                    <a:bodyPr/>
                    <a:lstStyle/>
                    <a:p>
                      <a:pPr algn="ctr"/>
                      <a:endParaRPr lang="en-US" sz="1800" b="1" dirty="0">
                        <a:solidFill>
                          <a:schemeClr val="tx1"/>
                        </a:solidFill>
                      </a:endParaRPr>
                    </a:p>
                  </a:txBody>
                  <a:tcPr marL="68580" marR="68580" marT="34293" marB="34293"/>
                </a:tc>
                <a:extLst>
                  <a:ext uri="{0D108BD9-81ED-4DB2-BD59-A6C34878D82A}">
                    <a16:rowId xmlns:a16="http://schemas.microsoft.com/office/drawing/2014/main" val="10003"/>
                  </a:ext>
                </a:extLst>
              </a:tr>
              <a:tr h="586631">
                <a:tc>
                  <a:txBody>
                    <a:bodyPr/>
                    <a:lstStyle/>
                    <a:p>
                      <a:endParaRPr lang="en-US" sz="1400"/>
                    </a:p>
                  </a:txBody>
                  <a:tcPr marL="68580" marR="68580" marT="34293" marB="34293"/>
                </a:tc>
                <a:tc>
                  <a:txBody>
                    <a:bodyPr/>
                    <a:lstStyle/>
                    <a:p>
                      <a:pPr algn="ctr"/>
                      <a:r>
                        <a:rPr lang="en-US" sz="3200" b="1" dirty="0">
                          <a:solidFill>
                            <a:schemeClr val="tx1"/>
                          </a:solidFill>
                        </a:rPr>
                        <a:t>40</a:t>
                      </a:r>
                    </a:p>
                  </a:txBody>
                  <a:tcPr marL="68580" marR="68580" marT="34293" marB="34293"/>
                </a:tc>
                <a:tc>
                  <a:txBody>
                    <a:bodyPr/>
                    <a:lstStyle/>
                    <a:p>
                      <a:pPr algn="ctr"/>
                      <a:r>
                        <a:rPr lang="en-US" sz="3200" b="1" dirty="0">
                          <a:solidFill>
                            <a:schemeClr val="tx1"/>
                          </a:solidFill>
                        </a:rPr>
                        <a:t>4</a:t>
                      </a:r>
                    </a:p>
                  </a:txBody>
                  <a:tcPr marL="68580" marR="68580" marT="34293" marB="34293"/>
                </a:tc>
                <a:extLst>
                  <a:ext uri="{0D108BD9-81ED-4DB2-BD59-A6C34878D82A}">
                    <a16:rowId xmlns:a16="http://schemas.microsoft.com/office/drawing/2014/main" val="10004"/>
                  </a:ext>
                </a:extLst>
              </a:tr>
              <a:tr h="586631">
                <a:tc>
                  <a:txBody>
                    <a:bodyPr/>
                    <a:lstStyle/>
                    <a:p>
                      <a:endParaRPr lang="en-US" sz="1400"/>
                    </a:p>
                  </a:txBody>
                  <a:tcPr marL="68580" marR="68580" marT="34293" marB="34293"/>
                </a:tc>
                <a:tc>
                  <a:txBody>
                    <a:bodyPr/>
                    <a:lstStyle/>
                    <a:p>
                      <a:pPr algn="ctr"/>
                      <a:r>
                        <a:rPr lang="en-US" sz="3200" b="1" dirty="0">
                          <a:solidFill>
                            <a:schemeClr val="tx1"/>
                          </a:solidFill>
                        </a:rPr>
                        <a:t>10</a:t>
                      </a:r>
                    </a:p>
                  </a:txBody>
                  <a:tcPr marL="68580" marR="68580" marT="34293" marB="34293"/>
                </a:tc>
                <a:tc>
                  <a:txBody>
                    <a:bodyPr/>
                    <a:lstStyle/>
                    <a:p>
                      <a:pPr algn="ctr"/>
                      <a:r>
                        <a:rPr lang="en-US" sz="3200" b="1" dirty="0">
                          <a:solidFill>
                            <a:schemeClr val="tx1"/>
                          </a:solidFill>
                        </a:rPr>
                        <a:t>2</a:t>
                      </a:r>
                    </a:p>
                  </a:txBody>
                  <a:tcPr marL="68580" marR="68580" marT="34293" marB="34293"/>
                </a:tc>
                <a:extLst>
                  <a:ext uri="{0D108BD9-81ED-4DB2-BD59-A6C34878D82A}">
                    <a16:rowId xmlns:a16="http://schemas.microsoft.com/office/drawing/2014/main" val="10005"/>
                  </a:ext>
                </a:extLst>
              </a:tr>
              <a:tr h="586631">
                <a:tc>
                  <a:txBody>
                    <a:bodyPr/>
                    <a:lstStyle/>
                    <a:p>
                      <a:endParaRPr lang="en-US" sz="1400"/>
                    </a:p>
                  </a:txBody>
                  <a:tcPr marL="68580" marR="68580" marT="34293" marB="34293"/>
                </a:tc>
                <a:tc>
                  <a:txBody>
                    <a:bodyPr/>
                    <a:lstStyle/>
                    <a:p>
                      <a:pPr algn="ctr"/>
                      <a:r>
                        <a:rPr lang="en-US" sz="3200" b="1" dirty="0">
                          <a:solidFill>
                            <a:schemeClr val="tx1"/>
                          </a:solidFill>
                        </a:rPr>
                        <a:t>30</a:t>
                      </a:r>
                    </a:p>
                  </a:txBody>
                  <a:tcPr marL="68580" marR="68580" marT="34293" marB="34293"/>
                </a:tc>
                <a:tc>
                  <a:txBody>
                    <a:bodyPr/>
                    <a:lstStyle/>
                    <a:p>
                      <a:pPr algn="ctr"/>
                      <a:r>
                        <a:rPr lang="en-US" sz="3200" b="1" dirty="0">
                          <a:solidFill>
                            <a:schemeClr val="tx1"/>
                          </a:solidFill>
                        </a:rPr>
                        <a:t>4</a:t>
                      </a:r>
                    </a:p>
                  </a:txBody>
                  <a:tcPr marL="68580" marR="68580" marT="34293" marB="34293"/>
                </a:tc>
                <a:extLst>
                  <a:ext uri="{0D108BD9-81ED-4DB2-BD59-A6C34878D82A}">
                    <a16:rowId xmlns:a16="http://schemas.microsoft.com/office/drawing/2014/main" val="10006"/>
                  </a:ext>
                </a:extLst>
              </a:tr>
              <a:tr h="482311">
                <a:tc>
                  <a:txBody>
                    <a:bodyPr/>
                    <a:lstStyle/>
                    <a:p>
                      <a:endParaRPr lang="en-US" sz="1400" dirty="0"/>
                    </a:p>
                  </a:txBody>
                  <a:tcPr marL="68580" marR="68580" marT="34293" marB="34293"/>
                </a:tc>
                <a:tc>
                  <a:txBody>
                    <a:bodyPr/>
                    <a:lstStyle/>
                    <a:p>
                      <a:endParaRPr lang="en-US" sz="1400" dirty="0"/>
                    </a:p>
                  </a:txBody>
                  <a:tcPr marL="68580" marR="68580" marT="34293" marB="34293"/>
                </a:tc>
                <a:tc>
                  <a:txBody>
                    <a:bodyPr/>
                    <a:lstStyle/>
                    <a:p>
                      <a:endParaRPr lang="en-US" sz="1400" dirty="0"/>
                    </a:p>
                  </a:txBody>
                  <a:tcPr marL="68580" marR="68580" marT="34293" marB="34293"/>
                </a:tc>
                <a:extLst>
                  <a:ext uri="{0D108BD9-81ED-4DB2-BD59-A6C34878D82A}">
                    <a16:rowId xmlns:a16="http://schemas.microsoft.com/office/drawing/2014/main" val="10007"/>
                  </a:ext>
                </a:extLst>
              </a:tr>
            </a:tbl>
          </a:graphicData>
        </a:graphic>
      </p:graphicFrame>
      <p:sp>
        <p:nvSpPr>
          <p:cNvPr id="256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14B20670-626D-4117-B4BC-6F0E498EB85C}" type="slidenum">
              <a:rPr lang="en-US" altLang="en-US" sz="1050">
                <a:latin typeface="Times New Roman" pitchFamily="18" charset="0"/>
              </a:rPr>
              <a:pPr eaLnBrk="1" hangingPunct="1">
                <a:spcBef>
                  <a:spcPct val="0"/>
                </a:spcBef>
                <a:buFontTx/>
                <a:buNone/>
              </a:pPr>
              <a:t>43</a:t>
            </a:fld>
            <a:endParaRPr lang="en-US" altLang="en-US" sz="1050">
              <a:latin typeface="Times New Roman" pitchFamily="18" charset="0"/>
            </a:endParaRPr>
          </a:p>
        </p:txBody>
      </p:sp>
    </p:spTree>
    <p:extLst>
      <p:ext uri="{BB962C8B-B14F-4D97-AF65-F5344CB8AC3E}">
        <p14:creationId xmlns:p14="http://schemas.microsoft.com/office/powerpoint/2010/main" val="18675161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952750" y="1085850"/>
            <a:ext cx="6172200" cy="857250"/>
          </a:xfrm>
        </p:spPr>
        <p:txBody>
          <a:bodyPr>
            <a:normAutofit fontScale="90000"/>
          </a:bodyPr>
          <a:lstStyle/>
          <a:p>
            <a:r>
              <a:rPr lang="en-US" altLang="en-US" b="1"/>
              <a:t>Predict some additional data</a:t>
            </a:r>
          </a:p>
        </p:txBody>
      </p:sp>
      <p:graphicFrame>
        <p:nvGraphicFramePr>
          <p:cNvPr id="5" name="Content Placeholder 4"/>
          <p:cNvGraphicFramePr>
            <a:graphicFrameLocks noGrp="1"/>
          </p:cNvGraphicFramePr>
          <p:nvPr>
            <p:ph idx="1"/>
          </p:nvPr>
        </p:nvGraphicFramePr>
        <p:xfrm>
          <a:off x="1277471" y="1815351"/>
          <a:ext cx="9762565" cy="4679575"/>
        </p:xfrm>
        <a:graphic>
          <a:graphicData uri="http://schemas.openxmlformats.org/drawingml/2006/table">
            <a:tbl>
              <a:tblPr firstRow="1" bandRow="1">
                <a:tableStyleId>{5C22544A-7EE6-4342-B048-85BDC9FD1C3A}</a:tableStyleId>
              </a:tblPr>
              <a:tblGrid>
                <a:gridCol w="4977293">
                  <a:extLst>
                    <a:ext uri="{9D8B030D-6E8A-4147-A177-3AD203B41FA5}">
                      <a16:colId xmlns:a16="http://schemas.microsoft.com/office/drawing/2014/main" val="20000"/>
                    </a:ext>
                  </a:extLst>
                </a:gridCol>
                <a:gridCol w="2225708">
                  <a:extLst>
                    <a:ext uri="{9D8B030D-6E8A-4147-A177-3AD203B41FA5}">
                      <a16:colId xmlns:a16="http://schemas.microsoft.com/office/drawing/2014/main" val="20001"/>
                    </a:ext>
                  </a:extLst>
                </a:gridCol>
                <a:gridCol w="2559564">
                  <a:extLst>
                    <a:ext uri="{9D8B030D-6E8A-4147-A177-3AD203B41FA5}">
                      <a16:colId xmlns:a16="http://schemas.microsoft.com/office/drawing/2014/main" val="20002"/>
                    </a:ext>
                  </a:extLst>
                </a:gridCol>
              </a:tblGrid>
              <a:tr h="796798">
                <a:tc>
                  <a:txBody>
                    <a:bodyPr/>
                    <a:lstStyle/>
                    <a:p>
                      <a:pPr algn="ctr"/>
                      <a:endParaRPr lang="en-US" sz="2700" dirty="0">
                        <a:solidFill>
                          <a:schemeClr val="tx1"/>
                        </a:solidFill>
                      </a:endParaRPr>
                    </a:p>
                  </a:txBody>
                  <a:tcPr marL="68580" marR="68580" marT="34293" marB="34293"/>
                </a:tc>
                <a:tc>
                  <a:txBody>
                    <a:bodyPr/>
                    <a:lstStyle/>
                    <a:p>
                      <a:pPr algn="ctr"/>
                      <a:endParaRPr lang="en-US" sz="2700" dirty="0">
                        <a:solidFill>
                          <a:schemeClr val="tx1"/>
                        </a:solidFill>
                      </a:endParaRPr>
                    </a:p>
                  </a:txBody>
                  <a:tcPr marL="68580" marR="68580" marT="34293" marB="34293"/>
                </a:tc>
                <a:tc>
                  <a:txBody>
                    <a:bodyPr/>
                    <a:lstStyle/>
                    <a:p>
                      <a:pPr algn="ctr"/>
                      <a:endParaRPr lang="en-US" sz="2700" dirty="0">
                        <a:solidFill>
                          <a:schemeClr val="tx1"/>
                        </a:solidFill>
                      </a:endParaRPr>
                    </a:p>
                  </a:txBody>
                  <a:tcPr marL="68580" marR="68580" marT="34293" marB="34293"/>
                </a:tc>
                <a:extLst>
                  <a:ext uri="{0D108BD9-81ED-4DB2-BD59-A6C34878D82A}">
                    <a16:rowId xmlns:a16="http://schemas.microsoft.com/office/drawing/2014/main" val="10000"/>
                  </a:ext>
                </a:extLst>
              </a:tr>
              <a:tr h="569141">
                <a:tc>
                  <a:txBody>
                    <a:bodyPr/>
                    <a:lstStyle/>
                    <a:p>
                      <a:endParaRPr lang="en-US" sz="1400" dirty="0"/>
                    </a:p>
                  </a:txBody>
                  <a:tcPr marL="68580" marR="68580" marT="34293" marB="34293"/>
                </a:tc>
                <a:tc>
                  <a:txBody>
                    <a:bodyPr/>
                    <a:lstStyle/>
                    <a:p>
                      <a:pPr algn="ctr"/>
                      <a:endParaRPr lang="en-US" sz="1800" b="1" dirty="0">
                        <a:solidFill>
                          <a:schemeClr val="tx1"/>
                        </a:solidFill>
                      </a:endParaRPr>
                    </a:p>
                  </a:txBody>
                  <a:tcPr marL="68580" marR="68580" marT="34293" marB="34293"/>
                </a:tc>
                <a:tc>
                  <a:txBody>
                    <a:bodyPr/>
                    <a:lstStyle/>
                    <a:p>
                      <a:pPr algn="ctr"/>
                      <a:endParaRPr lang="en-US" sz="1800" b="1" dirty="0">
                        <a:solidFill>
                          <a:schemeClr val="tx1"/>
                        </a:solidFill>
                      </a:endParaRPr>
                    </a:p>
                  </a:txBody>
                  <a:tcPr marL="68580" marR="68580" marT="34293" marB="34293"/>
                </a:tc>
                <a:extLst>
                  <a:ext uri="{0D108BD9-81ED-4DB2-BD59-A6C34878D82A}">
                    <a16:rowId xmlns:a16="http://schemas.microsoft.com/office/drawing/2014/main" val="10001"/>
                  </a:ext>
                </a:extLst>
              </a:tr>
              <a:tr h="569141">
                <a:tc>
                  <a:txBody>
                    <a:bodyPr/>
                    <a:lstStyle/>
                    <a:p>
                      <a:endParaRPr lang="en-US" sz="1400"/>
                    </a:p>
                  </a:txBody>
                  <a:tcPr marL="68580" marR="68580" marT="34293" marB="34293"/>
                </a:tc>
                <a:tc>
                  <a:txBody>
                    <a:bodyPr/>
                    <a:lstStyle/>
                    <a:p>
                      <a:pPr algn="ctr"/>
                      <a:endParaRPr lang="en-US" sz="1800" b="1" dirty="0">
                        <a:solidFill>
                          <a:schemeClr val="tx1"/>
                        </a:solidFill>
                      </a:endParaRPr>
                    </a:p>
                  </a:txBody>
                  <a:tcPr marL="68580" marR="68580" marT="34293" marB="34293"/>
                </a:tc>
                <a:tc>
                  <a:txBody>
                    <a:bodyPr/>
                    <a:lstStyle/>
                    <a:p>
                      <a:pPr algn="ctr"/>
                      <a:endParaRPr lang="en-US" sz="1800" b="1" dirty="0">
                        <a:solidFill>
                          <a:schemeClr val="tx1"/>
                        </a:solidFill>
                      </a:endParaRPr>
                    </a:p>
                  </a:txBody>
                  <a:tcPr marL="68580" marR="68580" marT="34293" marB="34293"/>
                </a:tc>
                <a:extLst>
                  <a:ext uri="{0D108BD9-81ED-4DB2-BD59-A6C34878D82A}">
                    <a16:rowId xmlns:a16="http://schemas.microsoft.com/office/drawing/2014/main" val="10002"/>
                  </a:ext>
                </a:extLst>
              </a:tr>
              <a:tr h="569141">
                <a:tc>
                  <a:txBody>
                    <a:bodyPr/>
                    <a:lstStyle/>
                    <a:p>
                      <a:endParaRPr lang="en-US" sz="1400"/>
                    </a:p>
                  </a:txBody>
                  <a:tcPr marL="68580" marR="68580" marT="34293" marB="34293"/>
                </a:tc>
                <a:tc>
                  <a:txBody>
                    <a:bodyPr/>
                    <a:lstStyle/>
                    <a:p>
                      <a:pPr algn="ctr"/>
                      <a:endParaRPr lang="en-US" sz="1800" b="1" dirty="0">
                        <a:solidFill>
                          <a:schemeClr val="tx1"/>
                        </a:solidFill>
                      </a:endParaRPr>
                    </a:p>
                  </a:txBody>
                  <a:tcPr marL="68580" marR="68580" marT="34293" marB="34293"/>
                </a:tc>
                <a:tc>
                  <a:txBody>
                    <a:bodyPr/>
                    <a:lstStyle/>
                    <a:p>
                      <a:pPr algn="ctr"/>
                      <a:endParaRPr lang="en-US" sz="1800" b="1" dirty="0">
                        <a:solidFill>
                          <a:schemeClr val="tx1"/>
                        </a:solidFill>
                      </a:endParaRPr>
                    </a:p>
                  </a:txBody>
                  <a:tcPr marL="68580" marR="68580" marT="34293" marB="34293"/>
                </a:tc>
                <a:extLst>
                  <a:ext uri="{0D108BD9-81ED-4DB2-BD59-A6C34878D82A}">
                    <a16:rowId xmlns:a16="http://schemas.microsoft.com/office/drawing/2014/main" val="10003"/>
                  </a:ext>
                </a:extLst>
              </a:tr>
              <a:tr h="569141">
                <a:tc>
                  <a:txBody>
                    <a:bodyPr/>
                    <a:lstStyle/>
                    <a:p>
                      <a:endParaRPr lang="en-US" sz="1400"/>
                    </a:p>
                  </a:txBody>
                  <a:tcPr marL="68580" marR="68580" marT="34293" marB="34293"/>
                </a:tc>
                <a:tc>
                  <a:txBody>
                    <a:bodyPr/>
                    <a:lstStyle/>
                    <a:p>
                      <a:pPr algn="ctr"/>
                      <a:r>
                        <a:rPr lang="en-US" sz="3200" b="1" dirty="0">
                          <a:solidFill>
                            <a:schemeClr val="tx1"/>
                          </a:solidFill>
                        </a:rPr>
                        <a:t>40</a:t>
                      </a:r>
                    </a:p>
                  </a:txBody>
                  <a:tcPr marL="68580" marR="68580" marT="34293" marB="34293"/>
                </a:tc>
                <a:tc>
                  <a:txBody>
                    <a:bodyPr/>
                    <a:lstStyle/>
                    <a:p>
                      <a:pPr algn="ctr"/>
                      <a:r>
                        <a:rPr lang="en-US" sz="3200" b="1" dirty="0">
                          <a:solidFill>
                            <a:schemeClr val="tx1"/>
                          </a:solidFill>
                        </a:rPr>
                        <a:t>4</a:t>
                      </a:r>
                    </a:p>
                  </a:txBody>
                  <a:tcPr marL="68580" marR="68580" marT="34293" marB="34293"/>
                </a:tc>
                <a:extLst>
                  <a:ext uri="{0D108BD9-81ED-4DB2-BD59-A6C34878D82A}">
                    <a16:rowId xmlns:a16="http://schemas.microsoft.com/office/drawing/2014/main" val="10004"/>
                  </a:ext>
                </a:extLst>
              </a:tr>
              <a:tr h="569141">
                <a:tc>
                  <a:txBody>
                    <a:bodyPr/>
                    <a:lstStyle/>
                    <a:p>
                      <a:endParaRPr lang="en-US" sz="1400"/>
                    </a:p>
                  </a:txBody>
                  <a:tcPr marL="68580" marR="68580" marT="34293" marB="34293"/>
                </a:tc>
                <a:tc>
                  <a:txBody>
                    <a:bodyPr/>
                    <a:lstStyle/>
                    <a:p>
                      <a:pPr algn="ctr"/>
                      <a:r>
                        <a:rPr lang="en-US" sz="3200" b="1" dirty="0">
                          <a:solidFill>
                            <a:schemeClr val="tx1"/>
                          </a:solidFill>
                        </a:rPr>
                        <a:t>10</a:t>
                      </a:r>
                    </a:p>
                  </a:txBody>
                  <a:tcPr marL="68580" marR="68580" marT="34293" marB="34293"/>
                </a:tc>
                <a:tc>
                  <a:txBody>
                    <a:bodyPr/>
                    <a:lstStyle/>
                    <a:p>
                      <a:pPr algn="ctr"/>
                      <a:r>
                        <a:rPr lang="en-US" sz="3200" b="1" dirty="0">
                          <a:solidFill>
                            <a:schemeClr val="tx1"/>
                          </a:solidFill>
                        </a:rPr>
                        <a:t>2</a:t>
                      </a:r>
                    </a:p>
                  </a:txBody>
                  <a:tcPr marL="68580" marR="68580" marT="34293" marB="34293"/>
                </a:tc>
                <a:extLst>
                  <a:ext uri="{0D108BD9-81ED-4DB2-BD59-A6C34878D82A}">
                    <a16:rowId xmlns:a16="http://schemas.microsoft.com/office/drawing/2014/main" val="10005"/>
                  </a:ext>
                </a:extLst>
              </a:tr>
              <a:tr h="569141">
                <a:tc>
                  <a:txBody>
                    <a:bodyPr/>
                    <a:lstStyle/>
                    <a:p>
                      <a:endParaRPr lang="en-US" sz="1400"/>
                    </a:p>
                  </a:txBody>
                  <a:tcPr marL="68580" marR="68580" marT="34293" marB="34293"/>
                </a:tc>
                <a:tc>
                  <a:txBody>
                    <a:bodyPr/>
                    <a:lstStyle/>
                    <a:p>
                      <a:pPr algn="ctr"/>
                      <a:r>
                        <a:rPr lang="en-US" sz="3200" b="1" dirty="0">
                          <a:solidFill>
                            <a:schemeClr val="tx1"/>
                          </a:solidFill>
                        </a:rPr>
                        <a:t>30</a:t>
                      </a:r>
                    </a:p>
                  </a:txBody>
                  <a:tcPr marL="68580" marR="68580" marT="34293" marB="34293"/>
                </a:tc>
                <a:tc>
                  <a:txBody>
                    <a:bodyPr/>
                    <a:lstStyle/>
                    <a:p>
                      <a:pPr algn="ctr"/>
                      <a:r>
                        <a:rPr lang="en-US" sz="3200" b="1" dirty="0">
                          <a:solidFill>
                            <a:schemeClr val="tx1"/>
                          </a:solidFill>
                        </a:rPr>
                        <a:t>4</a:t>
                      </a:r>
                    </a:p>
                  </a:txBody>
                  <a:tcPr marL="68580" marR="68580" marT="34293" marB="34293"/>
                </a:tc>
                <a:extLst>
                  <a:ext uri="{0D108BD9-81ED-4DB2-BD59-A6C34878D82A}">
                    <a16:rowId xmlns:a16="http://schemas.microsoft.com/office/drawing/2014/main" val="10006"/>
                  </a:ext>
                </a:extLst>
              </a:tr>
              <a:tr h="467931">
                <a:tc>
                  <a:txBody>
                    <a:bodyPr/>
                    <a:lstStyle/>
                    <a:p>
                      <a:endParaRPr lang="en-US" sz="1400" dirty="0"/>
                    </a:p>
                  </a:txBody>
                  <a:tcPr marL="68580" marR="68580" marT="34293" marB="34293"/>
                </a:tc>
                <a:tc>
                  <a:txBody>
                    <a:bodyPr/>
                    <a:lstStyle/>
                    <a:p>
                      <a:endParaRPr lang="en-US" sz="1400" dirty="0"/>
                    </a:p>
                  </a:txBody>
                  <a:tcPr marL="68580" marR="68580" marT="34293" marB="34293"/>
                </a:tc>
                <a:tc>
                  <a:txBody>
                    <a:bodyPr/>
                    <a:lstStyle/>
                    <a:p>
                      <a:endParaRPr lang="en-US" sz="1400" dirty="0"/>
                    </a:p>
                  </a:txBody>
                  <a:tcPr marL="68580" marR="68580" marT="34293" marB="34293"/>
                </a:tc>
                <a:extLst>
                  <a:ext uri="{0D108BD9-81ED-4DB2-BD59-A6C34878D82A}">
                    <a16:rowId xmlns:a16="http://schemas.microsoft.com/office/drawing/2014/main" val="10007"/>
                  </a:ext>
                </a:extLst>
              </a:tr>
            </a:tbl>
          </a:graphicData>
        </a:graphic>
      </p:graphicFrame>
      <p:sp>
        <p:nvSpPr>
          <p:cNvPr id="266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366A0E7E-2B00-4312-9417-86B573C359AF}" type="slidenum">
              <a:rPr lang="en-US" altLang="en-US" sz="1050">
                <a:latin typeface="Times New Roman" pitchFamily="18" charset="0"/>
              </a:rPr>
              <a:pPr eaLnBrk="1" hangingPunct="1">
                <a:spcBef>
                  <a:spcPct val="0"/>
                </a:spcBef>
                <a:buFontTx/>
                <a:buNone/>
              </a:pPr>
              <a:t>44</a:t>
            </a:fld>
            <a:endParaRPr lang="en-US" altLang="en-US" sz="1050">
              <a:latin typeface="Times New Roman" pitchFamily="18" charset="0"/>
            </a:endParaRPr>
          </a:p>
        </p:txBody>
      </p:sp>
    </p:spTree>
    <p:extLst>
      <p:ext uri="{BB962C8B-B14F-4D97-AF65-F5344CB8AC3E}">
        <p14:creationId xmlns:p14="http://schemas.microsoft.com/office/powerpoint/2010/main" val="4899653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952750" y="1085850"/>
            <a:ext cx="6172200" cy="857250"/>
          </a:xfrm>
        </p:spPr>
        <p:txBody>
          <a:bodyPr/>
          <a:lstStyle/>
          <a:p>
            <a:r>
              <a:rPr lang="en-US" altLang="en-US" b="1"/>
              <a:t>How close were you?</a:t>
            </a:r>
          </a:p>
        </p:txBody>
      </p:sp>
      <p:graphicFrame>
        <p:nvGraphicFramePr>
          <p:cNvPr id="5" name="Content Placeholder 4"/>
          <p:cNvGraphicFramePr>
            <a:graphicFrameLocks noGrp="1"/>
          </p:cNvGraphicFramePr>
          <p:nvPr>
            <p:ph idx="1"/>
          </p:nvPr>
        </p:nvGraphicFramePr>
        <p:xfrm>
          <a:off x="1317813" y="1943101"/>
          <a:ext cx="9816352" cy="4639915"/>
        </p:xfrm>
        <a:graphic>
          <a:graphicData uri="http://schemas.openxmlformats.org/drawingml/2006/table">
            <a:tbl>
              <a:tblPr firstRow="1" bandRow="1">
                <a:tableStyleId>{5C22544A-7EE6-4342-B048-85BDC9FD1C3A}</a:tableStyleId>
              </a:tblPr>
              <a:tblGrid>
                <a:gridCol w="5177856">
                  <a:extLst>
                    <a:ext uri="{9D8B030D-6E8A-4147-A177-3AD203B41FA5}">
                      <a16:colId xmlns:a16="http://schemas.microsoft.com/office/drawing/2014/main" val="20000"/>
                    </a:ext>
                  </a:extLst>
                </a:gridCol>
                <a:gridCol w="2157440">
                  <a:extLst>
                    <a:ext uri="{9D8B030D-6E8A-4147-A177-3AD203B41FA5}">
                      <a16:colId xmlns:a16="http://schemas.microsoft.com/office/drawing/2014/main" val="20001"/>
                    </a:ext>
                  </a:extLst>
                </a:gridCol>
                <a:gridCol w="2481056">
                  <a:extLst>
                    <a:ext uri="{9D8B030D-6E8A-4147-A177-3AD203B41FA5}">
                      <a16:colId xmlns:a16="http://schemas.microsoft.com/office/drawing/2014/main" val="20002"/>
                    </a:ext>
                  </a:extLst>
                </a:gridCol>
              </a:tblGrid>
              <a:tr h="765375">
                <a:tc>
                  <a:txBody>
                    <a:bodyPr/>
                    <a:lstStyle/>
                    <a:p>
                      <a:pPr algn="ctr"/>
                      <a:endParaRPr lang="en-US" sz="2700" dirty="0">
                        <a:solidFill>
                          <a:schemeClr val="tx1"/>
                        </a:solidFill>
                      </a:endParaRPr>
                    </a:p>
                  </a:txBody>
                  <a:tcPr marL="68580" marR="68580" marT="34277" marB="34277"/>
                </a:tc>
                <a:tc>
                  <a:txBody>
                    <a:bodyPr/>
                    <a:lstStyle/>
                    <a:p>
                      <a:pPr algn="ctr"/>
                      <a:endParaRPr lang="en-US" sz="2700" dirty="0">
                        <a:solidFill>
                          <a:schemeClr val="tx1"/>
                        </a:solidFill>
                      </a:endParaRPr>
                    </a:p>
                  </a:txBody>
                  <a:tcPr marL="68580" marR="68580" marT="34277" marB="34277"/>
                </a:tc>
                <a:tc>
                  <a:txBody>
                    <a:bodyPr/>
                    <a:lstStyle/>
                    <a:p>
                      <a:pPr algn="ctr"/>
                      <a:endParaRPr lang="en-US" sz="2700" dirty="0">
                        <a:solidFill>
                          <a:schemeClr val="tx1"/>
                        </a:solidFill>
                      </a:endParaRPr>
                    </a:p>
                  </a:txBody>
                  <a:tcPr marL="68580" marR="68580" marT="34277" marB="34277"/>
                </a:tc>
                <a:extLst>
                  <a:ext uri="{0D108BD9-81ED-4DB2-BD59-A6C34878D82A}">
                    <a16:rowId xmlns:a16="http://schemas.microsoft.com/office/drawing/2014/main" val="10000"/>
                  </a:ext>
                </a:extLst>
              </a:tr>
              <a:tr h="546685">
                <a:tc>
                  <a:txBody>
                    <a:bodyPr/>
                    <a:lstStyle/>
                    <a:p>
                      <a:endParaRPr lang="en-US" sz="1400" dirty="0"/>
                    </a:p>
                  </a:txBody>
                  <a:tcPr marL="68580" marR="68580" marT="34277" marB="34277"/>
                </a:tc>
                <a:tc>
                  <a:txBody>
                    <a:bodyPr/>
                    <a:lstStyle/>
                    <a:p>
                      <a:pPr algn="ctr"/>
                      <a:endParaRPr lang="en-US" sz="1800" b="1" dirty="0">
                        <a:solidFill>
                          <a:schemeClr val="tx1"/>
                        </a:solidFill>
                      </a:endParaRPr>
                    </a:p>
                  </a:txBody>
                  <a:tcPr marL="68580" marR="68580" marT="34277" marB="34277"/>
                </a:tc>
                <a:tc>
                  <a:txBody>
                    <a:bodyPr/>
                    <a:lstStyle/>
                    <a:p>
                      <a:pPr algn="ctr"/>
                      <a:endParaRPr lang="en-US" sz="1800" b="1" dirty="0">
                        <a:solidFill>
                          <a:schemeClr val="tx1"/>
                        </a:solidFill>
                      </a:endParaRPr>
                    </a:p>
                  </a:txBody>
                  <a:tcPr marL="68580" marR="68580" marT="34277" marB="34277"/>
                </a:tc>
                <a:extLst>
                  <a:ext uri="{0D108BD9-81ED-4DB2-BD59-A6C34878D82A}">
                    <a16:rowId xmlns:a16="http://schemas.microsoft.com/office/drawing/2014/main" val="10001"/>
                  </a:ext>
                </a:extLst>
              </a:tr>
              <a:tr h="546685">
                <a:tc>
                  <a:txBody>
                    <a:bodyPr/>
                    <a:lstStyle/>
                    <a:p>
                      <a:endParaRPr lang="en-US" sz="1400" dirty="0"/>
                    </a:p>
                  </a:txBody>
                  <a:tcPr marL="68580" marR="68580" marT="34277" marB="34277"/>
                </a:tc>
                <a:tc>
                  <a:txBody>
                    <a:bodyPr/>
                    <a:lstStyle/>
                    <a:p>
                      <a:pPr algn="ctr"/>
                      <a:endParaRPr lang="en-US" sz="1800" b="1" dirty="0">
                        <a:solidFill>
                          <a:schemeClr val="tx1"/>
                        </a:solidFill>
                      </a:endParaRPr>
                    </a:p>
                  </a:txBody>
                  <a:tcPr marL="68580" marR="68580" marT="34277" marB="34277"/>
                </a:tc>
                <a:tc>
                  <a:txBody>
                    <a:bodyPr/>
                    <a:lstStyle/>
                    <a:p>
                      <a:pPr algn="ctr"/>
                      <a:endParaRPr lang="en-US" sz="1800" b="1" dirty="0">
                        <a:solidFill>
                          <a:schemeClr val="tx1"/>
                        </a:solidFill>
                      </a:endParaRPr>
                    </a:p>
                  </a:txBody>
                  <a:tcPr marL="68580" marR="68580" marT="34277" marB="34277"/>
                </a:tc>
                <a:extLst>
                  <a:ext uri="{0D108BD9-81ED-4DB2-BD59-A6C34878D82A}">
                    <a16:rowId xmlns:a16="http://schemas.microsoft.com/office/drawing/2014/main" val="10002"/>
                  </a:ext>
                </a:extLst>
              </a:tr>
              <a:tr h="546685">
                <a:tc>
                  <a:txBody>
                    <a:bodyPr/>
                    <a:lstStyle/>
                    <a:p>
                      <a:endParaRPr lang="en-US" sz="1400"/>
                    </a:p>
                  </a:txBody>
                  <a:tcPr marL="68580" marR="68580" marT="34277" marB="34277"/>
                </a:tc>
                <a:tc>
                  <a:txBody>
                    <a:bodyPr/>
                    <a:lstStyle/>
                    <a:p>
                      <a:pPr algn="ctr"/>
                      <a:endParaRPr lang="en-US" sz="3200" b="1" dirty="0">
                        <a:solidFill>
                          <a:schemeClr val="tx1"/>
                        </a:solidFill>
                      </a:endParaRPr>
                    </a:p>
                  </a:txBody>
                  <a:tcPr marL="68580" marR="68580" marT="34277" marB="34277"/>
                </a:tc>
                <a:tc>
                  <a:txBody>
                    <a:bodyPr/>
                    <a:lstStyle/>
                    <a:p>
                      <a:pPr algn="ctr"/>
                      <a:endParaRPr lang="en-US" sz="3200" b="1" dirty="0">
                        <a:solidFill>
                          <a:schemeClr val="tx1"/>
                        </a:solidFill>
                      </a:endParaRPr>
                    </a:p>
                  </a:txBody>
                  <a:tcPr marL="68580" marR="68580" marT="34277" marB="34277"/>
                </a:tc>
                <a:extLst>
                  <a:ext uri="{0D108BD9-81ED-4DB2-BD59-A6C34878D82A}">
                    <a16:rowId xmlns:a16="http://schemas.microsoft.com/office/drawing/2014/main" val="10003"/>
                  </a:ext>
                </a:extLst>
              </a:tr>
              <a:tr h="546685">
                <a:tc>
                  <a:txBody>
                    <a:bodyPr/>
                    <a:lstStyle/>
                    <a:p>
                      <a:endParaRPr lang="en-US" sz="1400"/>
                    </a:p>
                  </a:txBody>
                  <a:tcPr marL="68580" marR="68580" marT="34277" marB="34277"/>
                </a:tc>
                <a:tc>
                  <a:txBody>
                    <a:bodyPr/>
                    <a:lstStyle/>
                    <a:p>
                      <a:pPr algn="ctr"/>
                      <a:r>
                        <a:rPr lang="en-US" sz="3200" b="1" dirty="0">
                          <a:solidFill>
                            <a:schemeClr val="tx1"/>
                          </a:solidFill>
                        </a:rPr>
                        <a:t>40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4"/>
                  </a:ext>
                </a:extLst>
              </a:tr>
              <a:tr h="546685">
                <a:tc>
                  <a:txBody>
                    <a:bodyPr/>
                    <a:lstStyle/>
                    <a:p>
                      <a:endParaRPr lang="en-US" sz="1400"/>
                    </a:p>
                  </a:txBody>
                  <a:tcPr marL="68580" marR="68580" marT="34277" marB="34277"/>
                </a:tc>
                <a:tc>
                  <a:txBody>
                    <a:bodyPr/>
                    <a:lstStyle/>
                    <a:p>
                      <a:pPr algn="ctr"/>
                      <a:r>
                        <a:rPr lang="en-US" sz="3200" b="1" dirty="0">
                          <a:solidFill>
                            <a:schemeClr val="tx1"/>
                          </a:solidFill>
                        </a:rPr>
                        <a:t>10</a:t>
                      </a:r>
                    </a:p>
                  </a:txBody>
                  <a:tcPr marL="68580" marR="68580" marT="34277" marB="34277"/>
                </a:tc>
                <a:tc>
                  <a:txBody>
                    <a:bodyPr/>
                    <a:lstStyle/>
                    <a:p>
                      <a:pPr algn="ctr"/>
                      <a:r>
                        <a:rPr lang="en-US" sz="3200" b="1" dirty="0">
                          <a:solidFill>
                            <a:schemeClr val="tx1"/>
                          </a:solidFill>
                        </a:rPr>
                        <a:t>2</a:t>
                      </a:r>
                    </a:p>
                  </a:txBody>
                  <a:tcPr marL="68580" marR="68580" marT="34277" marB="34277"/>
                </a:tc>
                <a:extLst>
                  <a:ext uri="{0D108BD9-81ED-4DB2-BD59-A6C34878D82A}">
                    <a16:rowId xmlns:a16="http://schemas.microsoft.com/office/drawing/2014/main" val="10005"/>
                  </a:ext>
                </a:extLst>
              </a:tr>
              <a:tr h="546685">
                <a:tc>
                  <a:txBody>
                    <a:bodyPr/>
                    <a:lstStyle/>
                    <a:p>
                      <a:endParaRPr lang="en-US" sz="1400"/>
                    </a:p>
                  </a:txBody>
                  <a:tcPr marL="68580" marR="68580" marT="34277" marB="34277"/>
                </a:tc>
                <a:tc>
                  <a:txBody>
                    <a:bodyPr/>
                    <a:lstStyle/>
                    <a:p>
                      <a:pPr algn="ctr"/>
                      <a:r>
                        <a:rPr lang="en-US" sz="3200" b="1" dirty="0">
                          <a:solidFill>
                            <a:schemeClr val="tx1"/>
                          </a:solidFill>
                        </a:rPr>
                        <a:t>30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6"/>
                  </a:ext>
                </a:extLst>
              </a:tr>
              <a:tr h="546685">
                <a:tc>
                  <a:txBody>
                    <a:bodyPr/>
                    <a:lstStyle/>
                    <a:p>
                      <a:endParaRPr lang="en-US" sz="1400" dirty="0"/>
                    </a:p>
                  </a:txBody>
                  <a:tcPr marL="68580" marR="68580" marT="34277" marB="34277"/>
                </a:tc>
                <a:tc>
                  <a:txBody>
                    <a:bodyPr/>
                    <a:lstStyle/>
                    <a:p>
                      <a:pPr algn="ctr"/>
                      <a:r>
                        <a:rPr lang="en-US" sz="3200" b="1" dirty="0">
                          <a:solidFill>
                            <a:schemeClr val="tx1"/>
                          </a:solidFill>
                        </a:rPr>
                        <a:t>20</a:t>
                      </a:r>
                    </a:p>
                  </a:txBody>
                  <a:tcPr marL="68580" marR="68580" marT="34277" marB="34277"/>
                </a:tc>
                <a:tc>
                  <a:txBody>
                    <a:bodyPr/>
                    <a:lstStyle/>
                    <a:p>
                      <a:pPr algn="ctr"/>
                      <a:r>
                        <a:rPr lang="en-US" sz="3200" b="1" dirty="0">
                          <a:solidFill>
                            <a:schemeClr val="tx1"/>
                          </a:solidFill>
                        </a:rPr>
                        <a:t>3</a:t>
                      </a:r>
                    </a:p>
                  </a:txBody>
                  <a:tcPr marL="68580" marR="68580" marT="34277" marB="34277"/>
                </a:tc>
                <a:extLst>
                  <a:ext uri="{0D108BD9-81ED-4DB2-BD59-A6C34878D82A}">
                    <a16:rowId xmlns:a16="http://schemas.microsoft.com/office/drawing/2014/main" val="10007"/>
                  </a:ext>
                </a:extLst>
              </a:tr>
            </a:tbl>
          </a:graphicData>
        </a:graphic>
      </p:graphicFrame>
      <p:sp>
        <p:nvSpPr>
          <p:cNvPr id="276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C9210B26-9652-4377-868A-E0E903DE01A2}" type="slidenum">
              <a:rPr lang="en-US" altLang="en-US" sz="1050">
                <a:latin typeface="Times New Roman" pitchFamily="18" charset="0"/>
              </a:rPr>
              <a:pPr eaLnBrk="1" hangingPunct="1">
                <a:spcBef>
                  <a:spcPct val="0"/>
                </a:spcBef>
                <a:buFontTx/>
                <a:buNone/>
              </a:pPr>
              <a:t>45</a:t>
            </a:fld>
            <a:endParaRPr lang="en-US" altLang="en-US" sz="1050">
              <a:latin typeface="Times New Roman" pitchFamily="18" charset="0"/>
            </a:endParaRPr>
          </a:p>
        </p:txBody>
      </p:sp>
    </p:spTree>
    <p:extLst>
      <p:ext uri="{BB962C8B-B14F-4D97-AF65-F5344CB8AC3E}">
        <p14:creationId xmlns:p14="http://schemas.microsoft.com/office/powerpoint/2010/main" val="14645716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a:bodyPr>
          <a:lstStyle/>
          <a:p>
            <a:r>
              <a:rPr lang="en-US" altLang="en-US" sz="3200" b="1"/>
              <a:t>All the numbers – so?</a:t>
            </a:r>
          </a:p>
        </p:txBody>
      </p:sp>
      <p:graphicFrame>
        <p:nvGraphicFramePr>
          <p:cNvPr id="5" name="Content Placeholder 4"/>
          <p:cNvGraphicFramePr>
            <a:graphicFrameLocks noGrp="1"/>
          </p:cNvGraphicFramePr>
          <p:nvPr>
            <p:ph idx="1"/>
          </p:nvPr>
        </p:nvGraphicFramePr>
        <p:xfrm>
          <a:off x="1102659" y="1559858"/>
          <a:ext cx="10139082" cy="5015751"/>
        </p:xfrm>
        <a:graphic>
          <a:graphicData uri="http://schemas.openxmlformats.org/drawingml/2006/table">
            <a:tbl>
              <a:tblPr firstRow="1" bandRow="1">
                <a:tableStyleId>{5C22544A-7EE6-4342-B048-85BDC9FD1C3A}</a:tableStyleId>
              </a:tblPr>
              <a:tblGrid>
                <a:gridCol w="5348088">
                  <a:extLst>
                    <a:ext uri="{9D8B030D-6E8A-4147-A177-3AD203B41FA5}">
                      <a16:colId xmlns:a16="http://schemas.microsoft.com/office/drawing/2014/main" val="20000"/>
                    </a:ext>
                  </a:extLst>
                </a:gridCol>
                <a:gridCol w="2228370">
                  <a:extLst>
                    <a:ext uri="{9D8B030D-6E8A-4147-A177-3AD203B41FA5}">
                      <a16:colId xmlns:a16="http://schemas.microsoft.com/office/drawing/2014/main" val="20001"/>
                    </a:ext>
                  </a:extLst>
                </a:gridCol>
                <a:gridCol w="2562624">
                  <a:extLst>
                    <a:ext uri="{9D8B030D-6E8A-4147-A177-3AD203B41FA5}">
                      <a16:colId xmlns:a16="http://schemas.microsoft.com/office/drawing/2014/main" val="20002"/>
                    </a:ext>
                  </a:extLst>
                </a:gridCol>
              </a:tblGrid>
              <a:tr h="835974">
                <a:tc>
                  <a:txBody>
                    <a:bodyPr/>
                    <a:lstStyle/>
                    <a:p>
                      <a:pPr algn="ctr"/>
                      <a:endParaRPr lang="en-US" sz="2700" dirty="0">
                        <a:solidFill>
                          <a:schemeClr val="tx1"/>
                        </a:solidFill>
                      </a:endParaRPr>
                    </a:p>
                  </a:txBody>
                  <a:tcPr marL="68580" marR="68580" marT="34277" marB="34277"/>
                </a:tc>
                <a:tc>
                  <a:txBody>
                    <a:bodyPr/>
                    <a:lstStyle/>
                    <a:p>
                      <a:pPr algn="ctr"/>
                      <a:endParaRPr lang="en-US" sz="2700" dirty="0">
                        <a:solidFill>
                          <a:schemeClr val="tx1"/>
                        </a:solidFill>
                      </a:endParaRPr>
                    </a:p>
                  </a:txBody>
                  <a:tcPr marL="68580" marR="68580" marT="34277" marB="34277"/>
                </a:tc>
                <a:tc>
                  <a:txBody>
                    <a:bodyPr/>
                    <a:lstStyle/>
                    <a:p>
                      <a:pPr algn="ctr"/>
                      <a:endParaRPr lang="en-US" sz="2700" dirty="0">
                        <a:solidFill>
                          <a:schemeClr val="tx1"/>
                        </a:solidFill>
                      </a:endParaRPr>
                    </a:p>
                  </a:txBody>
                  <a:tcPr marL="68580" marR="68580" marT="34277" marB="34277"/>
                </a:tc>
                <a:extLst>
                  <a:ext uri="{0D108BD9-81ED-4DB2-BD59-A6C34878D82A}">
                    <a16:rowId xmlns:a16="http://schemas.microsoft.com/office/drawing/2014/main" val="10000"/>
                  </a:ext>
                </a:extLst>
              </a:tr>
              <a:tr h="597111">
                <a:tc>
                  <a:txBody>
                    <a:bodyPr/>
                    <a:lstStyle/>
                    <a:p>
                      <a:endParaRPr lang="en-US" sz="1800" b="1" dirty="0">
                        <a:solidFill>
                          <a:schemeClr val="tx1"/>
                        </a:solidFill>
                      </a:endParaRPr>
                    </a:p>
                  </a:txBody>
                  <a:tcPr marL="68580" marR="68580" marT="34277" marB="34277"/>
                </a:tc>
                <a:tc>
                  <a:txBody>
                    <a:bodyPr/>
                    <a:lstStyle/>
                    <a:p>
                      <a:pPr algn="ctr"/>
                      <a:r>
                        <a:rPr lang="en-US" sz="3200" b="1" dirty="0">
                          <a:solidFill>
                            <a:schemeClr val="tx1"/>
                          </a:solidFill>
                        </a:rPr>
                        <a:t>45</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1"/>
                  </a:ext>
                </a:extLst>
              </a:tr>
              <a:tr h="597111">
                <a:tc>
                  <a:txBody>
                    <a:bodyPr/>
                    <a:lstStyle/>
                    <a:p>
                      <a:endParaRPr lang="en-US" sz="1800" b="1" dirty="0">
                        <a:solidFill>
                          <a:schemeClr val="tx1"/>
                        </a:solidFill>
                      </a:endParaRPr>
                    </a:p>
                  </a:txBody>
                  <a:tcPr marL="68580" marR="68580" marT="34277" marB="34277"/>
                </a:tc>
                <a:tc>
                  <a:txBody>
                    <a:bodyPr/>
                    <a:lstStyle/>
                    <a:p>
                      <a:pPr algn="ctr"/>
                      <a:r>
                        <a:rPr lang="en-US" sz="3200" b="1" dirty="0">
                          <a:solidFill>
                            <a:schemeClr val="tx1"/>
                          </a:solidFill>
                        </a:rPr>
                        <a:t>25</a:t>
                      </a:r>
                    </a:p>
                  </a:txBody>
                  <a:tcPr marL="68580" marR="68580" marT="34277" marB="34277"/>
                </a:tc>
                <a:tc>
                  <a:txBody>
                    <a:bodyPr/>
                    <a:lstStyle/>
                    <a:p>
                      <a:pPr algn="ctr"/>
                      <a:r>
                        <a:rPr lang="en-US" sz="3200" b="1" dirty="0">
                          <a:solidFill>
                            <a:schemeClr val="tx1"/>
                          </a:solidFill>
                        </a:rPr>
                        <a:t>3</a:t>
                      </a:r>
                    </a:p>
                  </a:txBody>
                  <a:tcPr marL="68580" marR="68580" marT="34277" marB="34277"/>
                </a:tc>
                <a:extLst>
                  <a:ext uri="{0D108BD9-81ED-4DB2-BD59-A6C34878D82A}">
                    <a16:rowId xmlns:a16="http://schemas.microsoft.com/office/drawing/2014/main" val="10002"/>
                  </a:ext>
                </a:extLst>
              </a:tr>
              <a:tr h="597111">
                <a:tc>
                  <a:txBody>
                    <a:bodyPr/>
                    <a:lstStyle/>
                    <a:p>
                      <a:endParaRPr lang="en-US" sz="1800" b="1" dirty="0">
                        <a:solidFill>
                          <a:schemeClr val="tx1"/>
                        </a:solidFill>
                      </a:endParaRPr>
                    </a:p>
                  </a:txBody>
                  <a:tcPr marL="68580" marR="68580" marT="34277" marB="34277"/>
                </a:tc>
                <a:tc>
                  <a:txBody>
                    <a:bodyPr/>
                    <a:lstStyle/>
                    <a:p>
                      <a:pPr algn="ctr"/>
                      <a:r>
                        <a:rPr lang="en-US" sz="3200" b="1" dirty="0">
                          <a:solidFill>
                            <a:schemeClr val="tx1"/>
                          </a:solidFill>
                        </a:rPr>
                        <a:t>15</a:t>
                      </a:r>
                    </a:p>
                  </a:txBody>
                  <a:tcPr marL="68580" marR="68580" marT="34277" marB="34277"/>
                </a:tc>
                <a:tc>
                  <a:txBody>
                    <a:bodyPr/>
                    <a:lstStyle/>
                    <a:p>
                      <a:pPr algn="ctr"/>
                      <a:r>
                        <a:rPr lang="en-US" sz="3200" b="1" dirty="0">
                          <a:solidFill>
                            <a:schemeClr val="tx1"/>
                          </a:solidFill>
                        </a:rPr>
                        <a:t>2</a:t>
                      </a:r>
                    </a:p>
                  </a:txBody>
                  <a:tcPr marL="68580" marR="68580" marT="34277" marB="34277"/>
                </a:tc>
                <a:extLst>
                  <a:ext uri="{0D108BD9-81ED-4DB2-BD59-A6C34878D82A}">
                    <a16:rowId xmlns:a16="http://schemas.microsoft.com/office/drawing/2014/main" val="10003"/>
                  </a:ext>
                </a:extLst>
              </a:tr>
              <a:tr h="597111">
                <a:tc>
                  <a:txBody>
                    <a:bodyPr/>
                    <a:lstStyle/>
                    <a:p>
                      <a:endParaRPr lang="en-US" sz="1800" b="1" dirty="0">
                        <a:solidFill>
                          <a:schemeClr val="tx1"/>
                        </a:solidFill>
                      </a:endParaRPr>
                    </a:p>
                  </a:txBody>
                  <a:tcPr marL="68580" marR="68580" marT="34277" marB="34277"/>
                </a:tc>
                <a:tc>
                  <a:txBody>
                    <a:bodyPr/>
                    <a:lstStyle/>
                    <a:p>
                      <a:pPr algn="ctr"/>
                      <a:r>
                        <a:rPr lang="en-US" sz="3200" b="1" dirty="0">
                          <a:solidFill>
                            <a:schemeClr val="tx1"/>
                          </a:solidFill>
                        </a:rPr>
                        <a:t>40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4"/>
                  </a:ext>
                </a:extLst>
              </a:tr>
              <a:tr h="597111">
                <a:tc>
                  <a:txBody>
                    <a:bodyPr/>
                    <a:lstStyle/>
                    <a:p>
                      <a:endParaRPr lang="en-US" sz="1800" b="1" dirty="0">
                        <a:solidFill>
                          <a:schemeClr val="tx1"/>
                        </a:solidFill>
                      </a:endParaRPr>
                    </a:p>
                  </a:txBody>
                  <a:tcPr marL="68580" marR="68580" marT="34277" marB="34277"/>
                </a:tc>
                <a:tc>
                  <a:txBody>
                    <a:bodyPr/>
                    <a:lstStyle/>
                    <a:p>
                      <a:pPr algn="ctr"/>
                      <a:r>
                        <a:rPr lang="en-US" sz="3200" b="1" dirty="0">
                          <a:solidFill>
                            <a:schemeClr val="tx1"/>
                          </a:solidFill>
                        </a:rPr>
                        <a:t>10</a:t>
                      </a:r>
                    </a:p>
                  </a:txBody>
                  <a:tcPr marL="68580" marR="68580" marT="34277" marB="34277"/>
                </a:tc>
                <a:tc>
                  <a:txBody>
                    <a:bodyPr/>
                    <a:lstStyle/>
                    <a:p>
                      <a:pPr algn="ctr"/>
                      <a:r>
                        <a:rPr lang="en-US" sz="3200" b="1" dirty="0">
                          <a:solidFill>
                            <a:schemeClr val="tx1"/>
                          </a:solidFill>
                        </a:rPr>
                        <a:t>2</a:t>
                      </a:r>
                    </a:p>
                  </a:txBody>
                  <a:tcPr marL="68580" marR="68580" marT="34277" marB="34277"/>
                </a:tc>
                <a:extLst>
                  <a:ext uri="{0D108BD9-81ED-4DB2-BD59-A6C34878D82A}">
                    <a16:rowId xmlns:a16="http://schemas.microsoft.com/office/drawing/2014/main" val="10005"/>
                  </a:ext>
                </a:extLst>
              </a:tr>
              <a:tr h="597111">
                <a:tc>
                  <a:txBody>
                    <a:bodyPr/>
                    <a:lstStyle/>
                    <a:p>
                      <a:endParaRPr lang="en-US" sz="1800" b="1" dirty="0">
                        <a:solidFill>
                          <a:schemeClr val="tx1"/>
                        </a:solidFill>
                      </a:endParaRPr>
                    </a:p>
                  </a:txBody>
                  <a:tcPr marL="68580" marR="68580" marT="34277" marB="34277"/>
                </a:tc>
                <a:tc>
                  <a:txBody>
                    <a:bodyPr/>
                    <a:lstStyle/>
                    <a:p>
                      <a:pPr algn="ctr"/>
                      <a:r>
                        <a:rPr lang="en-US" sz="3200" b="1" dirty="0">
                          <a:solidFill>
                            <a:schemeClr val="tx1"/>
                          </a:solidFill>
                        </a:rPr>
                        <a:t>30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6"/>
                  </a:ext>
                </a:extLst>
              </a:tr>
              <a:tr h="597111">
                <a:tc>
                  <a:txBody>
                    <a:bodyPr/>
                    <a:lstStyle/>
                    <a:p>
                      <a:endParaRPr lang="en-US" sz="1800" b="1" dirty="0">
                        <a:solidFill>
                          <a:schemeClr val="tx1"/>
                        </a:solidFill>
                      </a:endParaRPr>
                    </a:p>
                  </a:txBody>
                  <a:tcPr marL="68580" marR="68580" marT="34277" marB="34277"/>
                </a:tc>
                <a:tc>
                  <a:txBody>
                    <a:bodyPr/>
                    <a:lstStyle/>
                    <a:p>
                      <a:pPr algn="ctr"/>
                      <a:r>
                        <a:rPr lang="en-US" sz="3200" b="1" dirty="0">
                          <a:solidFill>
                            <a:schemeClr val="tx1"/>
                          </a:solidFill>
                        </a:rPr>
                        <a:t>20</a:t>
                      </a:r>
                    </a:p>
                  </a:txBody>
                  <a:tcPr marL="68580" marR="68580" marT="34277" marB="34277"/>
                </a:tc>
                <a:tc>
                  <a:txBody>
                    <a:bodyPr/>
                    <a:lstStyle/>
                    <a:p>
                      <a:pPr algn="ctr"/>
                      <a:r>
                        <a:rPr lang="en-US" sz="3200" b="1" dirty="0">
                          <a:solidFill>
                            <a:schemeClr val="tx1"/>
                          </a:solidFill>
                        </a:rPr>
                        <a:t>3</a:t>
                      </a:r>
                    </a:p>
                  </a:txBody>
                  <a:tcPr marL="68580" marR="68580" marT="34277" marB="34277"/>
                </a:tc>
                <a:extLst>
                  <a:ext uri="{0D108BD9-81ED-4DB2-BD59-A6C34878D82A}">
                    <a16:rowId xmlns:a16="http://schemas.microsoft.com/office/drawing/2014/main" val="10007"/>
                  </a:ext>
                </a:extLst>
              </a:tr>
            </a:tbl>
          </a:graphicData>
        </a:graphic>
      </p:graphicFrame>
      <p:sp>
        <p:nvSpPr>
          <p:cNvPr id="2871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A5BC2752-EF9C-4E11-B0CC-7B55EAD19BFE}" type="slidenum">
              <a:rPr lang="en-US" altLang="en-US" sz="1050">
                <a:latin typeface="Times New Roman" pitchFamily="18" charset="0"/>
              </a:rPr>
              <a:pPr eaLnBrk="1" hangingPunct="1">
                <a:spcBef>
                  <a:spcPct val="0"/>
                </a:spcBef>
                <a:buFontTx/>
                <a:buNone/>
              </a:pPr>
              <a:t>46</a:t>
            </a:fld>
            <a:endParaRPr lang="en-US" altLang="en-US" sz="1050">
              <a:latin typeface="Times New Roman" pitchFamily="18" charset="0"/>
            </a:endParaRPr>
          </a:p>
        </p:txBody>
      </p:sp>
    </p:spTree>
    <p:extLst>
      <p:ext uri="{BB962C8B-B14F-4D97-AF65-F5344CB8AC3E}">
        <p14:creationId xmlns:p14="http://schemas.microsoft.com/office/powerpoint/2010/main" val="6403042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a:bodyPr>
          <a:lstStyle/>
          <a:p>
            <a:pPr>
              <a:defRPr/>
            </a:pPr>
            <a:r>
              <a:rPr lang="en-US" b="1"/>
              <a:t>A lot more information</a:t>
            </a:r>
            <a:br>
              <a:rPr lang="en-US" b="1"/>
            </a:br>
            <a:r>
              <a:rPr lang="en-US" b="1"/>
              <a:t>(where are you?)</a:t>
            </a:r>
          </a:p>
        </p:txBody>
      </p:sp>
      <p:graphicFrame>
        <p:nvGraphicFramePr>
          <p:cNvPr id="5" name="Content Placeholder 4"/>
          <p:cNvGraphicFramePr>
            <a:graphicFrameLocks noGrp="1"/>
          </p:cNvGraphicFramePr>
          <p:nvPr>
            <p:ph idx="1"/>
          </p:nvPr>
        </p:nvGraphicFramePr>
        <p:xfrm>
          <a:off x="1008528" y="1936375"/>
          <a:ext cx="10345271" cy="4669099"/>
        </p:xfrm>
        <a:graphic>
          <a:graphicData uri="http://schemas.openxmlformats.org/drawingml/2006/table">
            <a:tbl>
              <a:tblPr firstRow="1" bandRow="1">
                <a:tableStyleId>{5C22544A-7EE6-4342-B048-85BDC9FD1C3A}</a:tableStyleId>
              </a:tblPr>
              <a:tblGrid>
                <a:gridCol w="5456846">
                  <a:extLst>
                    <a:ext uri="{9D8B030D-6E8A-4147-A177-3AD203B41FA5}">
                      <a16:colId xmlns:a16="http://schemas.microsoft.com/office/drawing/2014/main" val="20000"/>
                    </a:ext>
                  </a:extLst>
                </a:gridCol>
                <a:gridCol w="2273686">
                  <a:extLst>
                    <a:ext uri="{9D8B030D-6E8A-4147-A177-3AD203B41FA5}">
                      <a16:colId xmlns:a16="http://schemas.microsoft.com/office/drawing/2014/main" val="20001"/>
                    </a:ext>
                  </a:extLst>
                </a:gridCol>
                <a:gridCol w="2614739">
                  <a:extLst>
                    <a:ext uri="{9D8B030D-6E8A-4147-A177-3AD203B41FA5}">
                      <a16:colId xmlns:a16="http://schemas.microsoft.com/office/drawing/2014/main" val="20002"/>
                    </a:ext>
                  </a:extLst>
                </a:gridCol>
              </a:tblGrid>
              <a:tr h="775461">
                <a:tc>
                  <a:txBody>
                    <a:bodyPr/>
                    <a:lstStyle/>
                    <a:p>
                      <a:pPr algn="ctr"/>
                      <a:endParaRPr lang="en-US" sz="3200" dirty="0">
                        <a:solidFill>
                          <a:schemeClr val="tx1"/>
                        </a:solidFill>
                      </a:endParaRPr>
                    </a:p>
                  </a:txBody>
                  <a:tcPr marL="68580" marR="68580" marT="34277" marB="34277"/>
                </a:tc>
                <a:tc>
                  <a:txBody>
                    <a:bodyPr/>
                    <a:lstStyle/>
                    <a:p>
                      <a:pPr algn="ctr"/>
                      <a:endParaRPr lang="en-US" sz="3200" dirty="0">
                        <a:solidFill>
                          <a:schemeClr val="tx1"/>
                        </a:solidFill>
                      </a:endParaRPr>
                    </a:p>
                  </a:txBody>
                  <a:tcPr marL="68580" marR="68580" marT="34277" marB="34277"/>
                </a:tc>
                <a:tc>
                  <a:txBody>
                    <a:bodyPr/>
                    <a:lstStyle/>
                    <a:p>
                      <a:pPr algn="ctr"/>
                      <a:endParaRPr lang="en-US" sz="3200" dirty="0">
                        <a:solidFill>
                          <a:schemeClr val="tx1"/>
                        </a:solidFill>
                      </a:endParaRPr>
                    </a:p>
                  </a:txBody>
                  <a:tcPr marL="68580" marR="68580" marT="34277" marB="34277"/>
                </a:tc>
                <a:extLst>
                  <a:ext uri="{0D108BD9-81ED-4DB2-BD59-A6C34878D82A}">
                    <a16:rowId xmlns:a16="http://schemas.microsoft.com/office/drawing/2014/main" val="10000"/>
                  </a:ext>
                </a:extLst>
              </a:tr>
              <a:tr h="553889">
                <a:tc>
                  <a:txBody>
                    <a:bodyPr/>
                    <a:lstStyle/>
                    <a:p>
                      <a:r>
                        <a:rPr lang="en-US" sz="3200" b="1" dirty="0">
                          <a:solidFill>
                            <a:schemeClr val="tx1"/>
                          </a:solidFill>
                        </a:rPr>
                        <a:t>Roller Coaster</a:t>
                      </a:r>
                    </a:p>
                  </a:txBody>
                  <a:tcPr marL="68580" marR="68580" marT="34277" marB="34277"/>
                </a:tc>
                <a:tc>
                  <a:txBody>
                    <a:bodyPr/>
                    <a:lstStyle/>
                    <a:p>
                      <a:pPr algn="ctr"/>
                      <a:r>
                        <a:rPr lang="en-US" sz="3200" b="1" dirty="0">
                          <a:solidFill>
                            <a:schemeClr val="tx1"/>
                          </a:solidFill>
                        </a:rPr>
                        <a:t>45</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1"/>
                  </a:ext>
                </a:extLst>
              </a:tr>
              <a:tr h="553889">
                <a:tc>
                  <a:txBody>
                    <a:bodyPr/>
                    <a:lstStyle/>
                    <a:p>
                      <a:r>
                        <a:rPr lang="en-US" sz="3200" b="1" dirty="0">
                          <a:solidFill>
                            <a:schemeClr val="tx1"/>
                          </a:solidFill>
                        </a:rPr>
                        <a:t>Ferris Wheel</a:t>
                      </a:r>
                    </a:p>
                  </a:txBody>
                  <a:tcPr marL="68580" marR="68580" marT="34277" marB="34277"/>
                </a:tc>
                <a:tc>
                  <a:txBody>
                    <a:bodyPr/>
                    <a:lstStyle/>
                    <a:p>
                      <a:pPr algn="ctr"/>
                      <a:r>
                        <a:rPr lang="en-US" sz="3200" b="1" dirty="0">
                          <a:solidFill>
                            <a:schemeClr val="tx1"/>
                          </a:solidFill>
                        </a:rPr>
                        <a:t>25</a:t>
                      </a:r>
                    </a:p>
                  </a:txBody>
                  <a:tcPr marL="68580" marR="68580" marT="34277" marB="34277"/>
                </a:tc>
                <a:tc>
                  <a:txBody>
                    <a:bodyPr/>
                    <a:lstStyle/>
                    <a:p>
                      <a:pPr algn="ctr"/>
                      <a:r>
                        <a:rPr lang="en-US" sz="3200" b="1" dirty="0">
                          <a:solidFill>
                            <a:schemeClr val="tx1"/>
                          </a:solidFill>
                        </a:rPr>
                        <a:t>3</a:t>
                      </a:r>
                    </a:p>
                  </a:txBody>
                  <a:tcPr marL="68580" marR="68580" marT="34277" marB="34277"/>
                </a:tc>
                <a:extLst>
                  <a:ext uri="{0D108BD9-81ED-4DB2-BD59-A6C34878D82A}">
                    <a16:rowId xmlns:a16="http://schemas.microsoft.com/office/drawing/2014/main" val="10002"/>
                  </a:ext>
                </a:extLst>
              </a:tr>
              <a:tr h="553889">
                <a:tc>
                  <a:txBody>
                    <a:bodyPr/>
                    <a:lstStyle/>
                    <a:p>
                      <a:r>
                        <a:rPr lang="en-US" sz="3200" b="1" dirty="0">
                          <a:solidFill>
                            <a:schemeClr val="tx1"/>
                          </a:solidFill>
                        </a:rPr>
                        <a:t>Bumper Cars</a:t>
                      </a:r>
                    </a:p>
                  </a:txBody>
                  <a:tcPr marL="68580" marR="68580" marT="34277" marB="34277"/>
                </a:tc>
                <a:tc>
                  <a:txBody>
                    <a:bodyPr/>
                    <a:lstStyle/>
                    <a:p>
                      <a:pPr algn="ctr"/>
                      <a:r>
                        <a:rPr lang="en-US" sz="3200" b="1" dirty="0">
                          <a:solidFill>
                            <a:schemeClr val="tx1"/>
                          </a:solidFill>
                        </a:rPr>
                        <a:t>15</a:t>
                      </a:r>
                    </a:p>
                  </a:txBody>
                  <a:tcPr marL="68580" marR="68580" marT="34277" marB="34277"/>
                </a:tc>
                <a:tc>
                  <a:txBody>
                    <a:bodyPr/>
                    <a:lstStyle/>
                    <a:p>
                      <a:pPr algn="ctr"/>
                      <a:r>
                        <a:rPr lang="en-US" sz="3200" b="1" dirty="0">
                          <a:solidFill>
                            <a:schemeClr val="tx1"/>
                          </a:solidFill>
                        </a:rPr>
                        <a:t>2</a:t>
                      </a:r>
                    </a:p>
                  </a:txBody>
                  <a:tcPr marL="68580" marR="68580" marT="34277" marB="34277"/>
                </a:tc>
                <a:extLst>
                  <a:ext uri="{0D108BD9-81ED-4DB2-BD59-A6C34878D82A}">
                    <a16:rowId xmlns:a16="http://schemas.microsoft.com/office/drawing/2014/main" val="10003"/>
                  </a:ext>
                </a:extLst>
              </a:tr>
              <a:tr h="553889">
                <a:tc>
                  <a:txBody>
                    <a:bodyPr/>
                    <a:lstStyle/>
                    <a:p>
                      <a:r>
                        <a:rPr lang="en-US" sz="3200" b="1" dirty="0">
                          <a:solidFill>
                            <a:schemeClr val="tx1"/>
                          </a:solidFill>
                        </a:rPr>
                        <a:t>Rocket Ride</a:t>
                      </a:r>
                    </a:p>
                  </a:txBody>
                  <a:tcPr marL="68580" marR="68580" marT="34277" marB="34277"/>
                </a:tc>
                <a:tc>
                  <a:txBody>
                    <a:bodyPr/>
                    <a:lstStyle/>
                    <a:p>
                      <a:pPr algn="ctr"/>
                      <a:r>
                        <a:rPr lang="en-US" sz="3200" b="1" dirty="0">
                          <a:solidFill>
                            <a:schemeClr val="tx1"/>
                          </a:solidFill>
                        </a:rPr>
                        <a:t>40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4"/>
                  </a:ext>
                </a:extLst>
              </a:tr>
              <a:tr h="553889">
                <a:tc>
                  <a:txBody>
                    <a:bodyPr/>
                    <a:lstStyle/>
                    <a:p>
                      <a:r>
                        <a:rPr lang="en-US" sz="3200" b="1" dirty="0">
                          <a:solidFill>
                            <a:schemeClr val="tx1"/>
                          </a:solidFill>
                        </a:rPr>
                        <a:t>Merry-go-Round</a:t>
                      </a:r>
                    </a:p>
                  </a:txBody>
                  <a:tcPr marL="68580" marR="68580" marT="34277" marB="34277"/>
                </a:tc>
                <a:tc>
                  <a:txBody>
                    <a:bodyPr/>
                    <a:lstStyle/>
                    <a:p>
                      <a:pPr algn="ctr"/>
                      <a:r>
                        <a:rPr lang="en-US" sz="3200" b="1" dirty="0">
                          <a:solidFill>
                            <a:schemeClr val="tx1"/>
                          </a:solidFill>
                        </a:rPr>
                        <a:t>10</a:t>
                      </a:r>
                    </a:p>
                  </a:txBody>
                  <a:tcPr marL="68580" marR="68580" marT="34277" marB="34277"/>
                </a:tc>
                <a:tc>
                  <a:txBody>
                    <a:bodyPr/>
                    <a:lstStyle/>
                    <a:p>
                      <a:pPr algn="ctr"/>
                      <a:r>
                        <a:rPr lang="en-US" sz="3200" b="1" dirty="0">
                          <a:solidFill>
                            <a:schemeClr val="tx1"/>
                          </a:solidFill>
                        </a:rPr>
                        <a:t>2</a:t>
                      </a:r>
                    </a:p>
                  </a:txBody>
                  <a:tcPr marL="68580" marR="68580" marT="34277" marB="34277"/>
                </a:tc>
                <a:extLst>
                  <a:ext uri="{0D108BD9-81ED-4DB2-BD59-A6C34878D82A}">
                    <a16:rowId xmlns:a16="http://schemas.microsoft.com/office/drawing/2014/main" val="10005"/>
                  </a:ext>
                </a:extLst>
              </a:tr>
              <a:tr h="553889">
                <a:tc>
                  <a:txBody>
                    <a:bodyPr/>
                    <a:lstStyle/>
                    <a:p>
                      <a:r>
                        <a:rPr lang="en-US" sz="3200" b="1" dirty="0">
                          <a:solidFill>
                            <a:schemeClr val="tx1"/>
                          </a:solidFill>
                        </a:rPr>
                        <a:t>Water Slide</a:t>
                      </a:r>
                    </a:p>
                  </a:txBody>
                  <a:tcPr marL="68580" marR="68580" marT="34277" marB="34277"/>
                </a:tc>
                <a:tc>
                  <a:txBody>
                    <a:bodyPr/>
                    <a:lstStyle/>
                    <a:p>
                      <a:pPr algn="ctr"/>
                      <a:r>
                        <a:rPr lang="en-US" sz="3200" b="1" dirty="0">
                          <a:solidFill>
                            <a:schemeClr val="tx1"/>
                          </a:solidFill>
                        </a:rPr>
                        <a:t>30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6"/>
                  </a:ext>
                </a:extLst>
              </a:tr>
              <a:tr h="553889">
                <a:tc>
                  <a:txBody>
                    <a:bodyPr/>
                    <a:lstStyle/>
                    <a:p>
                      <a:r>
                        <a:rPr lang="en-US" sz="3200" b="1" dirty="0">
                          <a:solidFill>
                            <a:schemeClr val="tx1"/>
                          </a:solidFill>
                        </a:rPr>
                        <a:t>Fun House</a:t>
                      </a:r>
                    </a:p>
                  </a:txBody>
                  <a:tcPr marL="68580" marR="68580" marT="34277" marB="34277"/>
                </a:tc>
                <a:tc>
                  <a:txBody>
                    <a:bodyPr/>
                    <a:lstStyle/>
                    <a:p>
                      <a:pPr algn="ctr"/>
                      <a:r>
                        <a:rPr lang="en-US" sz="3200" b="1" dirty="0">
                          <a:solidFill>
                            <a:schemeClr val="tx1"/>
                          </a:solidFill>
                        </a:rPr>
                        <a:t>20</a:t>
                      </a:r>
                    </a:p>
                  </a:txBody>
                  <a:tcPr marL="68580" marR="68580" marT="34277" marB="34277"/>
                </a:tc>
                <a:tc>
                  <a:txBody>
                    <a:bodyPr/>
                    <a:lstStyle/>
                    <a:p>
                      <a:pPr algn="ctr"/>
                      <a:r>
                        <a:rPr lang="en-US" sz="3200" b="1" dirty="0">
                          <a:solidFill>
                            <a:schemeClr val="tx1"/>
                          </a:solidFill>
                        </a:rPr>
                        <a:t>3</a:t>
                      </a:r>
                    </a:p>
                  </a:txBody>
                  <a:tcPr marL="68580" marR="68580" marT="34277" marB="34277"/>
                </a:tc>
                <a:extLst>
                  <a:ext uri="{0D108BD9-81ED-4DB2-BD59-A6C34878D82A}">
                    <a16:rowId xmlns:a16="http://schemas.microsoft.com/office/drawing/2014/main" val="10007"/>
                  </a:ext>
                </a:extLst>
              </a:tr>
            </a:tbl>
          </a:graphicData>
        </a:graphic>
      </p:graphicFrame>
      <p:sp>
        <p:nvSpPr>
          <p:cNvPr id="2973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420323AE-04E9-4A13-A749-1AF236D79470}" type="slidenum">
              <a:rPr lang="en-US" altLang="en-US" sz="1050">
                <a:latin typeface="Times New Roman" pitchFamily="18" charset="0"/>
              </a:rPr>
              <a:pPr eaLnBrk="1" hangingPunct="1">
                <a:spcBef>
                  <a:spcPct val="0"/>
                </a:spcBef>
                <a:buFontTx/>
                <a:buNone/>
              </a:pPr>
              <a:t>47</a:t>
            </a:fld>
            <a:endParaRPr lang="en-US" altLang="en-US" sz="1050">
              <a:latin typeface="Times New Roman" pitchFamily="18" charset="0"/>
            </a:endParaRPr>
          </a:p>
        </p:txBody>
      </p:sp>
    </p:spTree>
    <p:extLst>
      <p:ext uri="{BB962C8B-B14F-4D97-AF65-F5344CB8AC3E}">
        <p14:creationId xmlns:p14="http://schemas.microsoft.com/office/powerpoint/2010/main" val="28237549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b="1"/>
              <a:t>Fill in the blanks</a:t>
            </a:r>
          </a:p>
        </p:txBody>
      </p:sp>
      <p:graphicFrame>
        <p:nvGraphicFramePr>
          <p:cNvPr id="5" name="Content Placeholder 4"/>
          <p:cNvGraphicFramePr>
            <a:graphicFrameLocks noGrp="1"/>
          </p:cNvGraphicFramePr>
          <p:nvPr>
            <p:ph idx="1"/>
          </p:nvPr>
        </p:nvGraphicFramePr>
        <p:xfrm>
          <a:off x="981635" y="1546410"/>
          <a:ext cx="10152530" cy="5154066"/>
        </p:xfrm>
        <a:graphic>
          <a:graphicData uri="http://schemas.openxmlformats.org/drawingml/2006/table">
            <a:tbl>
              <a:tblPr firstRow="1" bandRow="1">
                <a:tableStyleId>{5C22544A-7EE6-4342-B048-85BDC9FD1C3A}</a:tableStyleId>
              </a:tblPr>
              <a:tblGrid>
                <a:gridCol w="5355181">
                  <a:extLst>
                    <a:ext uri="{9D8B030D-6E8A-4147-A177-3AD203B41FA5}">
                      <a16:colId xmlns:a16="http://schemas.microsoft.com/office/drawing/2014/main" val="20000"/>
                    </a:ext>
                  </a:extLst>
                </a:gridCol>
                <a:gridCol w="2231325">
                  <a:extLst>
                    <a:ext uri="{9D8B030D-6E8A-4147-A177-3AD203B41FA5}">
                      <a16:colId xmlns:a16="http://schemas.microsoft.com/office/drawing/2014/main" val="20001"/>
                    </a:ext>
                  </a:extLst>
                </a:gridCol>
                <a:gridCol w="2566024">
                  <a:extLst>
                    <a:ext uri="{9D8B030D-6E8A-4147-A177-3AD203B41FA5}">
                      <a16:colId xmlns:a16="http://schemas.microsoft.com/office/drawing/2014/main" val="20002"/>
                    </a:ext>
                  </a:extLst>
                </a:gridCol>
              </a:tblGrid>
              <a:tr h="833732">
                <a:tc>
                  <a:txBody>
                    <a:bodyPr/>
                    <a:lstStyle/>
                    <a:p>
                      <a:pPr algn="ctr"/>
                      <a:r>
                        <a:rPr lang="en-US" sz="3200" dirty="0">
                          <a:solidFill>
                            <a:schemeClr val="tx1"/>
                          </a:solidFill>
                        </a:rPr>
                        <a:t>Ride</a:t>
                      </a:r>
                    </a:p>
                  </a:txBody>
                  <a:tcPr marL="68580" marR="68580" marT="34277" marB="34277"/>
                </a:tc>
                <a:tc>
                  <a:txBody>
                    <a:bodyPr/>
                    <a:lstStyle/>
                    <a:p>
                      <a:pPr algn="ctr"/>
                      <a:r>
                        <a:rPr lang="en-US" sz="3200" dirty="0">
                          <a:solidFill>
                            <a:schemeClr val="tx1"/>
                          </a:solidFill>
                        </a:rPr>
                        <a:t>???</a:t>
                      </a:r>
                    </a:p>
                  </a:txBody>
                  <a:tcPr marL="68580" marR="68580" marT="34277" marB="34277"/>
                </a:tc>
                <a:tc>
                  <a:txBody>
                    <a:bodyPr/>
                    <a:lstStyle/>
                    <a:p>
                      <a:pPr algn="ctr"/>
                      <a:r>
                        <a:rPr lang="en-US" sz="3200" dirty="0">
                          <a:solidFill>
                            <a:schemeClr val="tx1"/>
                          </a:solidFill>
                        </a:rPr>
                        <a:t>???</a:t>
                      </a:r>
                    </a:p>
                  </a:txBody>
                  <a:tcPr marL="68580" marR="68580" marT="34277" marB="34277"/>
                </a:tc>
                <a:extLst>
                  <a:ext uri="{0D108BD9-81ED-4DB2-BD59-A6C34878D82A}">
                    <a16:rowId xmlns:a16="http://schemas.microsoft.com/office/drawing/2014/main" val="10000"/>
                  </a:ext>
                </a:extLst>
              </a:tr>
              <a:tr h="595511">
                <a:tc>
                  <a:txBody>
                    <a:bodyPr/>
                    <a:lstStyle/>
                    <a:p>
                      <a:r>
                        <a:rPr lang="en-US" sz="3200" b="1" dirty="0">
                          <a:solidFill>
                            <a:schemeClr val="tx1"/>
                          </a:solidFill>
                        </a:rPr>
                        <a:t>Roller Coaster</a:t>
                      </a:r>
                    </a:p>
                  </a:txBody>
                  <a:tcPr marL="68580" marR="68580" marT="34277" marB="34277"/>
                </a:tc>
                <a:tc>
                  <a:txBody>
                    <a:bodyPr/>
                    <a:lstStyle/>
                    <a:p>
                      <a:pPr algn="ctr"/>
                      <a:r>
                        <a:rPr lang="en-US" sz="3200" b="1" dirty="0">
                          <a:solidFill>
                            <a:schemeClr val="tx1"/>
                          </a:solidFill>
                        </a:rPr>
                        <a:t>45</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1"/>
                  </a:ext>
                </a:extLst>
              </a:tr>
              <a:tr h="595511">
                <a:tc>
                  <a:txBody>
                    <a:bodyPr/>
                    <a:lstStyle/>
                    <a:p>
                      <a:r>
                        <a:rPr lang="en-US" sz="3200" b="1" dirty="0">
                          <a:solidFill>
                            <a:schemeClr val="tx1"/>
                          </a:solidFill>
                        </a:rPr>
                        <a:t>Ferris Wheel</a:t>
                      </a:r>
                    </a:p>
                  </a:txBody>
                  <a:tcPr marL="68580" marR="68580" marT="34277" marB="34277"/>
                </a:tc>
                <a:tc>
                  <a:txBody>
                    <a:bodyPr/>
                    <a:lstStyle/>
                    <a:p>
                      <a:pPr algn="ctr"/>
                      <a:r>
                        <a:rPr lang="en-US" sz="3200" b="1" dirty="0">
                          <a:solidFill>
                            <a:schemeClr val="tx1"/>
                          </a:solidFill>
                        </a:rPr>
                        <a:t>25</a:t>
                      </a:r>
                    </a:p>
                  </a:txBody>
                  <a:tcPr marL="68580" marR="68580" marT="34277" marB="34277"/>
                </a:tc>
                <a:tc>
                  <a:txBody>
                    <a:bodyPr/>
                    <a:lstStyle/>
                    <a:p>
                      <a:pPr algn="ctr"/>
                      <a:r>
                        <a:rPr lang="en-US" sz="3200" b="1" dirty="0">
                          <a:solidFill>
                            <a:schemeClr val="tx1"/>
                          </a:solidFill>
                        </a:rPr>
                        <a:t>3</a:t>
                      </a:r>
                    </a:p>
                  </a:txBody>
                  <a:tcPr marL="68580" marR="68580" marT="34277" marB="34277"/>
                </a:tc>
                <a:extLst>
                  <a:ext uri="{0D108BD9-81ED-4DB2-BD59-A6C34878D82A}">
                    <a16:rowId xmlns:a16="http://schemas.microsoft.com/office/drawing/2014/main" val="10002"/>
                  </a:ext>
                </a:extLst>
              </a:tr>
              <a:tr h="595511">
                <a:tc>
                  <a:txBody>
                    <a:bodyPr/>
                    <a:lstStyle/>
                    <a:p>
                      <a:r>
                        <a:rPr lang="en-US" sz="3200" b="1" dirty="0">
                          <a:solidFill>
                            <a:schemeClr val="tx1"/>
                          </a:solidFill>
                        </a:rPr>
                        <a:t>Bumper Cars</a:t>
                      </a:r>
                    </a:p>
                  </a:txBody>
                  <a:tcPr marL="68580" marR="68580" marT="34277" marB="34277"/>
                </a:tc>
                <a:tc>
                  <a:txBody>
                    <a:bodyPr/>
                    <a:lstStyle/>
                    <a:p>
                      <a:pPr algn="ctr"/>
                      <a:r>
                        <a:rPr lang="en-US" sz="3200" b="1" dirty="0">
                          <a:solidFill>
                            <a:schemeClr val="tx1"/>
                          </a:solidFill>
                        </a:rPr>
                        <a:t>15</a:t>
                      </a:r>
                    </a:p>
                  </a:txBody>
                  <a:tcPr marL="68580" marR="68580" marT="34277" marB="34277"/>
                </a:tc>
                <a:tc>
                  <a:txBody>
                    <a:bodyPr/>
                    <a:lstStyle/>
                    <a:p>
                      <a:pPr algn="ctr"/>
                      <a:r>
                        <a:rPr lang="en-US" sz="3200" b="1" dirty="0">
                          <a:solidFill>
                            <a:schemeClr val="tx1"/>
                          </a:solidFill>
                        </a:rPr>
                        <a:t>2</a:t>
                      </a:r>
                    </a:p>
                  </a:txBody>
                  <a:tcPr marL="68580" marR="68580" marT="34277" marB="34277"/>
                </a:tc>
                <a:extLst>
                  <a:ext uri="{0D108BD9-81ED-4DB2-BD59-A6C34878D82A}">
                    <a16:rowId xmlns:a16="http://schemas.microsoft.com/office/drawing/2014/main" val="10003"/>
                  </a:ext>
                </a:extLst>
              </a:tr>
              <a:tr h="595511">
                <a:tc>
                  <a:txBody>
                    <a:bodyPr/>
                    <a:lstStyle/>
                    <a:p>
                      <a:r>
                        <a:rPr lang="en-US" sz="3200" b="1" dirty="0">
                          <a:solidFill>
                            <a:schemeClr val="tx1"/>
                          </a:solidFill>
                        </a:rPr>
                        <a:t>Rocket Ride</a:t>
                      </a:r>
                    </a:p>
                  </a:txBody>
                  <a:tcPr marL="68580" marR="68580" marT="34277" marB="34277"/>
                </a:tc>
                <a:tc>
                  <a:txBody>
                    <a:bodyPr/>
                    <a:lstStyle/>
                    <a:p>
                      <a:pPr algn="ctr"/>
                      <a:r>
                        <a:rPr lang="en-US" sz="3200" b="1" dirty="0">
                          <a:solidFill>
                            <a:schemeClr val="tx1"/>
                          </a:solidFill>
                        </a:rPr>
                        <a:t>40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4"/>
                  </a:ext>
                </a:extLst>
              </a:tr>
              <a:tr h="595511">
                <a:tc>
                  <a:txBody>
                    <a:bodyPr/>
                    <a:lstStyle/>
                    <a:p>
                      <a:r>
                        <a:rPr lang="en-US" sz="3200" b="1" dirty="0">
                          <a:solidFill>
                            <a:schemeClr val="tx1"/>
                          </a:solidFill>
                        </a:rPr>
                        <a:t>Merry-go-Round</a:t>
                      </a:r>
                    </a:p>
                  </a:txBody>
                  <a:tcPr marL="68580" marR="68580" marT="34277" marB="34277"/>
                </a:tc>
                <a:tc>
                  <a:txBody>
                    <a:bodyPr/>
                    <a:lstStyle/>
                    <a:p>
                      <a:pPr algn="ctr"/>
                      <a:r>
                        <a:rPr lang="en-US" sz="3200" b="1" dirty="0">
                          <a:solidFill>
                            <a:schemeClr val="tx1"/>
                          </a:solidFill>
                        </a:rPr>
                        <a:t>10</a:t>
                      </a:r>
                    </a:p>
                  </a:txBody>
                  <a:tcPr marL="68580" marR="68580" marT="34277" marB="34277"/>
                </a:tc>
                <a:tc>
                  <a:txBody>
                    <a:bodyPr/>
                    <a:lstStyle/>
                    <a:p>
                      <a:pPr algn="ctr"/>
                      <a:r>
                        <a:rPr lang="en-US" sz="3200" b="1" dirty="0">
                          <a:solidFill>
                            <a:schemeClr val="tx1"/>
                          </a:solidFill>
                        </a:rPr>
                        <a:t>2</a:t>
                      </a:r>
                    </a:p>
                  </a:txBody>
                  <a:tcPr marL="68580" marR="68580" marT="34277" marB="34277"/>
                </a:tc>
                <a:extLst>
                  <a:ext uri="{0D108BD9-81ED-4DB2-BD59-A6C34878D82A}">
                    <a16:rowId xmlns:a16="http://schemas.microsoft.com/office/drawing/2014/main" val="10005"/>
                  </a:ext>
                </a:extLst>
              </a:tr>
              <a:tr h="747268">
                <a:tc>
                  <a:txBody>
                    <a:bodyPr/>
                    <a:lstStyle/>
                    <a:p>
                      <a:r>
                        <a:rPr lang="en-US" sz="3200" b="1" dirty="0">
                          <a:solidFill>
                            <a:schemeClr val="tx1"/>
                          </a:solidFill>
                        </a:rPr>
                        <a:t>Water Slide</a:t>
                      </a:r>
                    </a:p>
                  </a:txBody>
                  <a:tcPr marL="68580" marR="68580" marT="34277" marB="34277"/>
                </a:tc>
                <a:tc>
                  <a:txBody>
                    <a:bodyPr/>
                    <a:lstStyle/>
                    <a:p>
                      <a:pPr algn="ctr"/>
                      <a:r>
                        <a:rPr lang="en-US" sz="3200" b="1" dirty="0">
                          <a:solidFill>
                            <a:schemeClr val="tx1"/>
                          </a:solidFill>
                        </a:rPr>
                        <a:t>30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6"/>
                  </a:ext>
                </a:extLst>
              </a:tr>
              <a:tr h="595511">
                <a:tc>
                  <a:txBody>
                    <a:bodyPr/>
                    <a:lstStyle/>
                    <a:p>
                      <a:r>
                        <a:rPr lang="en-US" sz="3200" b="1" dirty="0">
                          <a:solidFill>
                            <a:schemeClr val="tx1"/>
                          </a:solidFill>
                        </a:rPr>
                        <a:t>Fun House</a:t>
                      </a:r>
                    </a:p>
                  </a:txBody>
                  <a:tcPr marL="68580" marR="68580" marT="34277" marB="34277"/>
                </a:tc>
                <a:tc>
                  <a:txBody>
                    <a:bodyPr/>
                    <a:lstStyle/>
                    <a:p>
                      <a:pPr algn="ctr"/>
                      <a:r>
                        <a:rPr lang="en-US" sz="3200" b="1" dirty="0">
                          <a:solidFill>
                            <a:schemeClr val="tx1"/>
                          </a:solidFill>
                        </a:rPr>
                        <a:t>20</a:t>
                      </a:r>
                    </a:p>
                  </a:txBody>
                  <a:tcPr marL="68580" marR="68580" marT="34277" marB="34277"/>
                </a:tc>
                <a:tc>
                  <a:txBody>
                    <a:bodyPr/>
                    <a:lstStyle/>
                    <a:p>
                      <a:pPr algn="ctr"/>
                      <a:r>
                        <a:rPr lang="en-US" sz="3200" b="1" dirty="0">
                          <a:solidFill>
                            <a:schemeClr val="tx1"/>
                          </a:solidFill>
                        </a:rPr>
                        <a:t>3</a:t>
                      </a:r>
                    </a:p>
                  </a:txBody>
                  <a:tcPr marL="68580" marR="68580" marT="34277" marB="34277"/>
                </a:tc>
                <a:extLst>
                  <a:ext uri="{0D108BD9-81ED-4DB2-BD59-A6C34878D82A}">
                    <a16:rowId xmlns:a16="http://schemas.microsoft.com/office/drawing/2014/main" val="10007"/>
                  </a:ext>
                </a:extLst>
              </a:tr>
            </a:tbl>
          </a:graphicData>
        </a:graphic>
      </p:graphicFrame>
      <p:sp>
        <p:nvSpPr>
          <p:cNvPr id="3076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39FE832C-A5FF-4322-B19E-FD7010E4113D}" type="slidenum">
              <a:rPr lang="en-US" altLang="en-US" sz="1050">
                <a:latin typeface="Times New Roman" pitchFamily="18" charset="0"/>
              </a:rPr>
              <a:pPr eaLnBrk="1" hangingPunct="1">
                <a:spcBef>
                  <a:spcPct val="0"/>
                </a:spcBef>
                <a:buFontTx/>
                <a:buNone/>
              </a:pPr>
              <a:t>48</a:t>
            </a:fld>
            <a:endParaRPr lang="en-US" altLang="en-US" sz="1050">
              <a:latin typeface="Times New Roman" pitchFamily="18" charset="0"/>
            </a:endParaRPr>
          </a:p>
        </p:txBody>
      </p:sp>
    </p:spTree>
    <p:extLst>
      <p:ext uri="{BB962C8B-B14F-4D97-AF65-F5344CB8AC3E}">
        <p14:creationId xmlns:p14="http://schemas.microsoft.com/office/powerpoint/2010/main" val="3446759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endParaRPr lang="en-US" altLang="en-US"/>
          </a:p>
        </p:txBody>
      </p:sp>
      <p:sp>
        <p:nvSpPr>
          <p:cNvPr id="31747" name="Content Placeholder 2"/>
          <p:cNvSpPr>
            <a:spLocks noGrp="1"/>
          </p:cNvSpPr>
          <p:nvPr>
            <p:ph idx="1"/>
          </p:nvPr>
        </p:nvSpPr>
        <p:spPr/>
        <p:txBody>
          <a:bodyPr/>
          <a:lstStyle/>
          <a:p>
            <a:pPr algn="ctr">
              <a:buFontTx/>
              <a:buNone/>
            </a:pPr>
            <a:r>
              <a:rPr lang="en-US" altLang="en-US" sz="3600" b="1"/>
              <a:t>At this point, </a:t>
            </a:r>
          </a:p>
          <a:p>
            <a:pPr algn="ctr">
              <a:buFontTx/>
              <a:buNone/>
            </a:pPr>
            <a:r>
              <a:rPr lang="en-US" altLang="en-US" sz="3600" b="1"/>
              <a:t>it’s almost anticlimactic!</a:t>
            </a:r>
          </a:p>
        </p:txBody>
      </p:sp>
      <p:sp>
        <p:nvSpPr>
          <p:cNvPr id="317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D01F0789-1119-445F-BD49-BEEFD9AD48A6}" type="slidenum">
              <a:rPr lang="en-US" altLang="en-US" sz="1050">
                <a:latin typeface="Times New Roman" pitchFamily="18" charset="0"/>
              </a:rPr>
              <a:pPr eaLnBrk="1" hangingPunct="1">
                <a:spcBef>
                  <a:spcPct val="0"/>
                </a:spcBef>
                <a:buFontTx/>
                <a:buNone/>
              </a:pPr>
              <a:t>49</a:t>
            </a:fld>
            <a:endParaRPr lang="en-US" altLang="en-US" sz="1050">
              <a:latin typeface="Times New Roman" pitchFamily="18" charset="0"/>
            </a:endParaRPr>
          </a:p>
        </p:txBody>
      </p:sp>
    </p:spTree>
    <p:extLst>
      <p:ext uri="{BB962C8B-B14F-4D97-AF65-F5344CB8AC3E}">
        <p14:creationId xmlns:p14="http://schemas.microsoft.com/office/powerpoint/2010/main" val="132842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8E170-407A-4797-85BD-45B8E2122407}"/>
              </a:ext>
            </a:extLst>
          </p:cNvPr>
          <p:cNvSpPr>
            <a:spLocks noGrp="1"/>
          </p:cNvSpPr>
          <p:nvPr>
            <p:ph type="title"/>
          </p:nvPr>
        </p:nvSpPr>
        <p:spPr/>
        <p:txBody>
          <a:bodyPr/>
          <a:lstStyle/>
          <a:p>
            <a:r>
              <a:rPr lang="en-US" b="1" dirty="0"/>
              <a:t>Just look at what we just did:</a:t>
            </a:r>
            <a:endParaRPr lang="en-US" dirty="0"/>
          </a:p>
        </p:txBody>
      </p:sp>
      <p:sp>
        <p:nvSpPr>
          <p:cNvPr id="3" name="Content Placeholder 2">
            <a:extLst>
              <a:ext uri="{FF2B5EF4-FFF2-40B4-BE49-F238E27FC236}">
                <a16:creationId xmlns:a16="http://schemas.microsoft.com/office/drawing/2014/main" id="{57C41F0D-DD8C-4866-BDA0-871D03EBA206}"/>
              </a:ext>
            </a:extLst>
          </p:cNvPr>
          <p:cNvSpPr>
            <a:spLocks noGrp="1"/>
          </p:cNvSpPr>
          <p:nvPr>
            <p:ph idx="1"/>
          </p:nvPr>
        </p:nvSpPr>
        <p:spPr/>
        <p:txBody>
          <a:bodyPr>
            <a:normAutofit lnSpcReduction="10000"/>
          </a:bodyPr>
          <a:lstStyle/>
          <a:p>
            <a:pPr marL="0" indent="0">
              <a:buNone/>
            </a:pPr>
            <a:r>
              <a:rPr lang="en-US" dirty="0"/>
              <a:t>Moved from:</a:t>
            </a:r>
          </a:p>
          <a:p>
            <a:r>
              <a:rPr lang="en-US" b="1" dirty="0"/>
              <a:t>Pluck out the numbers.  Convert “in each” to divide. Compute.</a:t>
            </a:r>
          </a:p>
          <a:p>
            <a:pPr marL="0" indent="0">
              <a:buNone/>
            </a:pPr>
            <a:r>
              <a:rPr lang="en-US" dirty="0"/>
              <a:t>Moved to:</a:t>
            </a:r>
          </a:p>
          <a:p>
            <a:r>
              <a:rPr lang="en-US" b="1" dirty="0"/>
              <a:t>Use inferential reasoning questions to build interest and humor.</a:t>
            </a:r>
          </a:p>
          <a:p>
            <a:r>
              <a:rPr lang="en-US" b="1" dirty="0"/>
              <a:t>Make sense of the numbers.</a:t>
            </a:r>
          </a:p>
          <a:p>
            <a:r>
              <a:rPr lang="en-US" b="1" dirty="0"/>
              <a:t>Focus on translating data into potential questions.</a:t>
            </a:r>
          </a:p>
          <a:p>
            <a:r>
              <a:rPr lang="en-US" b="1" dirty="0"/>
              <a:t>Focus on the operation, more than the computation.</a:t>
            </a:r>
          </a:p>
          <a:p>
            <a:r>
              <a:rPr lang="en-US" b="1" dirty="0"/>
              <a:t>Include estimation, multiple representations.</a:t>
            </a:r>
          </a:p>
          <a:p>
            <a:r>
              <a:rPr lang="en-US" b="1" dirty="0"/>
              <a:t>And, of course, solve a word problem.</a:t>
            </a:r>
          </a:p>
          <a:p>
            <a:pPr marL="0" indent="0">
              <a:buNone/>
            </a:pPr>
            <a:endParaRPr lang="en-US" dirty="0"/>
          </a:p>
        </p:txBody>
      </p:sp>
    </p:spTree>
    <p:extLst>
      <p:ext uri="{BB962C8B-B14F-4D97-AF65-F5344CB8AC3E}">
        <p14:creationId xmlns:p14="http://schemas.microsoft.com/office/powerpoint/2010/main" val="3744161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z="3000" b="1" dirty="0"/>
              <a:t>The amusement park</a:t>
            </a:r>
          </a:p>
        </p:txBody>
      </p:sp>
      <p:graphicFrame>
        <p:nvGraphicFramePr>
          <p:cNvPr id="5" name="Content Placeholder 4"/>
          <p:cNvGraphicFramePr>
            <a:graphicFrameLocks noGrp="1"/>
          </p:cNvGraphicFramePr>
          <p:nvPr>
            <p:ph idx="1"/>
          </p:nvPr>
        </p:nvGraphicFramePr>
        <p:xfrm>
          <a:off x="1102659" y="1479176"/>
          <a:ext cx="10139082" cy="5123329"/>
        </p:xfrm>
        <a:graphic>
          <a:graphicData uri="http://schemas.openxmlformats.org/drawingml/2006/table">
            <a:tbl>
              <a:tblPr firstRow="1" bandRow="1">
                <a:tableStyleId>{5C22544A-7EE6-4342-B048-85BDC9FD1C3A}</a:tableStyleId>
              </a:tblPr>
              <a:tblGrid>
                <a:gridCol w="5348088">
                  <a:extLst>
                    <a:ext uri="{9D8B030D-6E8A-4147-A177-3AD203B41FA5}">
                      <a16:colId xmlns:a16="http://schemas.microsoft.com/office/drawing/2014/main" val="20000"/>
                    </a:ext>
                  </a:extLst>
                </a:gridCol>
                <a:gridCol w="2228370">
                  <a:extLst>
                    <a:ext uri="{9D8B030D-6E8A-4147-A177-3AD203B41FA5}">
                      <a16:colId xmlns:a16="http://schemas.microsoft.com/office/drawing/2014/main" val="20001"/>
                    </a:ext>
                  </a:extLst>
                </a:gridCol>
                <a:gridCol w="2562624">
                  <a:extLst>
                    <a:ext uri="{9D8B030D-6E8A-4147-A177-3AD203B41FA5}">
                      <a16:colId xmlns:a16="http://schemas.microsoft.com/office/drawing/2014/main" val="20002"/>
                    </a:ext>
                  </a:extLst>
                </a:gridCol>
              </a:tblGrid>
              <a:tr h="853903">
                <a:tc>
                  <a:txBody>
                    <a:bodyPr/>
                    <a:lstStyle/>
                    <a:p>
                      <a:pPr algn="ctr"/>
                      <a:r>
                        <a:rPr lang="en-US" sz="3200" dirty="0">
                          <a:solidFill>
                            <a:schemeClr val="tx1"/>
                          </a:solidFill>
                        </a:rPr>
                        <a:t>Ride</a:t>
                      </a:r>
                    </a:p>
                  </a:txBody>
                  <a:tcPr marL="68580" marR="68580" marT="34277" marB="34277">
                    <a:solidFill>
                      <a:schemeClr val="bg1"/>
                    </a:solidFill>
                  </a:tcPr>
                </a:tc>
                <a:tc>
                  <a:txBody>
                    <a:bodyPr/>
                    <a:lstStyle/>
                    <a:p>
                      <a:pPr algn="ctr"/>
                      <a:r>
                        <a:rPr lang="en-US" sz="3200" dirty="0">
                          <a:solidFill>
                            <a:schemeClr val="tx1"/>
                          </a:solidFill>
                        </a:rPr>
                        <a:t>Time</a:t>
                      </a:r>
                    </a:p>
                  </a:txBody>
                  <a:tcPr marL="68580" marR="68580" marT="34277" marB="34277">
                    <a:solidFill>
                      <a:schemeClr val="bg1"/>
                    </a:solidFill>
                  </a:tcPr>
                </a:tc>
                <a:tc>
                  <a:txBody>
                    <a:bodyPr/>
                    <a:lstStyle/>
                    <a:p>
                      <a:pPr algn="ctr"/>
                      <a:r>
                        <a:rPr lang="en-US" sz="3200" dirty="0">
                          <a:solidFill>
                            <a:schemeClr val="tx1"/>
                          </a:solidFill>
                        </a:rPr>
                        <a:t>Tickets</a:t>
                      </a:r>
                    </a:p>
                  </a:txBody>
                  <a:tcPr marL="68580" marR="68580" marT="34277" marB="34277">
                    <a:solidFill>
                      <a:schemeClr val="bg1"/>
                    </a:solidFill>
                  </a:tcPr>
                </a:tc>
                <a:extLst>
                  <a:ext uri="{0D108BD9-81ED-4DB2-BD59-A6C34878D82A}">
                    <a16:rowId xmlns:a16="http://schemas.microsoft.com/office/drawing/2014/main" val="10000"/>
                  </a:ext>
                </a:extLst>
              </a:tr>
              <a:tr h="609918">
                <a:tc>
                  <a:txBody>
                    <a:bodyPr/>
                    <a:lstStyle/>
                    <a:p>
                      <a:r>
                        <a:rPr lang="en-US" sz="3200" b="1" dirty="0">
                          <a:solidFill>
                            <a:schemeClr val="tx1"/>
                          </a:solidFill>
                        </a:rPr>
                        <a:t>Roller Coaster</a:t>
                      </a:r>
                    </a:p>
                  </a:txBody>
                  <a:tcPr marL="68580" marR="68580" marT="34277" marB="34277"/>
                </a:tc>
                <a:tc>
                  <a:txBody>
                    <a:bodyPr/>
                    <a:lstStyle/>
                    <a:p>
                      <a:pPr algn="ctr"/>
                      <a:r>
                        <a:rPr lang="en-US" sz="3200" b="1" dirty="0">
                          <a:solidFill>
                            <a:schemeClr val="tx1"/>
                          </a:solidFill>
                        </a:rPr>
                        <a:t>45</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1"/>
                  </a:ext>
                </a:extLst>
              </a:tr>
              <a:tr h="609918">
                <a:tc>
                  <a:txBody>
                    <a:bodyPr/>
                    <a:lstStyle/>
                    <a:p>
                      <a:r>
                        <a:rPr lang="en-US" sz="3200" b="1" dirty="0">
                          <a:solidFill>
                            <a:schemeClr val="tx1"/>
                          </a:solidFill>
                        </a:rPr>
                        <a:t>Ferris Wheel</a:t>
                      </a:r>
                    </a:p>
                  </a:txBody>
                  <a:tcPr marL="68580" marR="68580" marT="34277" marB="34277"/>
                </a:tc>
                <a:tc>
                  <a:txBody>
                    <a:bodyPr/>
                    <a:lstStyle/>
                    <a:p>
                      <a:pPr algn="ctr"/>
                      <a:r>
                        <a:rPr lang="en-US" sz="3200" b="1" dirty="0">
                          <a:solidFill>
                            <a:schemeClr val="tx1"/>
                          </a:solidFill>
                        </a:rPr>
                        <a:t>25</a:t>
                      </a:r>
                    </a:p>
                  </a:txBody>
                  <a:tcPr marL="68580" marR="68580" marT="34277" marB="34277"/>
                </a:tc>
                <a:tc>
                  <a:txBody>
                    <a:bodyPr/>
                    <a:lstStyle/>
                    <a:p>
                      <a:pPr algn="ctr"/>
                      <a:r>
                        <a:rPr lang="en-US" sz="3200" b="1" dirty="0">
                          <a:solidFill>
                            <a:schemeClr val="tx1"/>
                          </a:solidFill>
                        </a:rPr>
                        <a:t>3</a:t>
                      </a:r>
                    </a:p>
                  </a:txBody>
                  <a:tcPr marL="68580" marR="68580" marT="34277" marB="34277"/>
                </a:tc>
                <a:extLst>
                  <a:ext uri="{0D108BD9-81ED-4DB2-BD59-A6C34878D82A}">
                    <a16:rowId xmlns:a16="http://schemas.microsoft.com/office/drawing/2014/main" val="10002"/>
                  </a:ext>
                </a:extLst>
              </a:tr>
              <a:tr h="609918">
                <a:tc>
                  <a:txBody>
                    <a:bodyPr/>
                    <a:lstStyle/>
                    <a:p>
                      <a:r>
                        <a:rPr lang="en-US" sz="3200" b="1" dirty="0">
                          <a:solidFill>
                            <a:schemeClr val="tx1"/>
                          </a:solidFill>
                        </a:rPr>
                        <a:t>Bumper Cars</a:t>
                      </a:r>
                    </a:p>
                  </a:txBody>
                  <a:tcPr marL="68580" marR="68580" marT="34277" marB="34277"/>
                </a:tc>
                <a:tc>
                  <a:txBody>
                    <a:bodyPr/>
                    <a:lstStyle/>
                    <a:p>
                      <a:pPr algn="ctr"/>
                      <a:r>
                        <a:rPr lang="en-US" sz="3200" b="1" dirty="0">
                          <a:solidFill>
                            <a:schemeClr val="tx1"/>
                          </a:solidFill>
                        </a:rPr>
                        <a:t>15</a:t>
                      </a:r>
                    </a:p>
                  </a:txBody>
                  <a:tcPr marL="68580" marR="68580" marT="34277" marB="34277"/>
                </a:tc>
                <a:tc>
                  <a:txBody>
                    <a:bodyPr/>
                    <a:lstStyle/>
                    <a:p>
                      <a:pPr algn="ctr"/>
                      <a:r>
                        <a:rPr lang="en-US" sz="3200" b="1" dirty="0">
                          <a:solidFill>
                            <a:schemeClr val="tx1"/>
                          </a:solidFill>
                        </a:rPr>
                        <a:t>2</a:t>
                      </a:r>
                    </a:p>
                  </a:txBody>
                  <a:tcPr marL="68580" marR="68580" marT="34277" marB="34277"/>
                </a:tc>
                <a:extLst>
                  <a:ext uri="{0D108BD9-81ED-4DB2-BD59-A6C34878D82A}">
                    <a16:rowId xmlns:a16="http://schemas.microsoft.com/office/drawing/2014/main" val="10003"/>
                  </a:ext>
                </a:extLst>
              </a:tr>
              <a:tr h="609918">
                <a:tc>
                  <a:txBody>
                    <a:bodyPr/>
                    <a:lstStyle/>
                    <a:p>
                      <a:r>
                        <a:rPr lang="en-US" sz="3200" b="1" dirty="0">
                          <a:solidFill>
                            <a:schemeClr val="tx1"/>
                          </a:solidFill>
                        </a:rPr>
                        <a:t>Rocket Ride</a:t>
                      </a:r>
                    </a:p>
                  </a:txBody>
                  <a:tcPr marL="68580" marR="68580" marT="34277" marB="34277"/>
                </a:tc>
                <a:tc>
                  <a:txBody>
                    <a:bodyPr/>
                    <a:lstStyle/>
                    <a:p>
                      <a:pPr algn="ctr"/>
                      <a:r>
                        <a:rPr lang="en-US" sz="3200" b="1" dirty="0">
                          <a:solidFill>
                            <a:schemeClr val="tx1"/>
                          </a:solidFill>
                        </a:rPr>
                        <a:t>40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4"/>
                  </a:ext>
                </a:extLst>
              </a:tr>
              <a:tr h="609918">
                <a:tc>
                  <a:txBody>
                    <a:bodyPr/>
                    <a:lstStyle/>
                    <a:p>
                      <a:r>
                        <a:rPr lang="en-US" sz="3200" b="1" dirty="0">
                          <a:solidFill>
                            <a:schemeClr val="tx1"/>
                          </a:solidFill>
                        </a:rPr>
                        <a:t>Merry-go-Round</a:t>
                      </a:r>
                    </a:p>
                  </a:txBody>
                  <a:tcPr marL="68580" marR="68580" marT="34277" marB="34277"/>
                </a:tc>
                <a:tc>
                  <a:txBody>
                    <a:bodyPr/>
                    <a:lstStyle/>
                    <a:p>
                      <a:pPr algn="ctr"/>
                      <a:r>
                        <a:rPr lang="en-US" sz="3200" b="1" dirty="0">
                          <a:solidFill>
                            <a:schemeClr val="tx1"/>
                          </a:solidFill>
                        </a:rPr>
                        <a:t>10</a:t>
                      </a:r>
                    </a:p>
                  </a:txBody>
                  <a:tcPr marL="68580" marR="68580" marT="34277" marB="34277"/>
                </a:tc>
                <a:tc>
                  <a:txBody>
                    <a:bodyPr/>
                    <a:lstStyle/>
                    <a:p>
                      <a:pPr algn="ctr"/>
                      <a:r>
                        <a:rPr lang="en-US" sz="3200" b="1" dirty="0">
                          <a:solidFill>
                            <a:schemeClr val="tx1"/>
                          </a:solidFill>
                        </a:rPr>
                        <a:t>2</a:t>
                      </a:r>
                    </a:p>
                  </a:txBody>
                  <a:tcPr marL="68580" marR="68580" marT="34277" marB="34277"/>
                </a:tc>
                <a:extLst>
                  <a:ext uri="{0D108BD9-81ED-4DB2-BD59-A6C34878D82A}">
                    <a16:rowId xmlns:a16="http://schemas.microsoft.com/office/drawing/2014/main" val="10005"/>
                  </a:ext>
                </a:extLst>
              </a:tr>
              <a:tr h="609918">
                <a:tc>
                  <a:txBody>
                    <a:bodyPr/>
                    <a:lstStyle/>
                    <a:p>
                      <a:r>
                        <a:rPr lang="en-US" sz="3200" b="1" dirty="0">
                          <a:solidFill>
                            <a:schemeClr val="tx1"/>
                          </a:solidFill>
                        </a:rPr>
                        <a:t>Water Slide</a:t>
                      </a:r>
                    </a:p>
                  </a:txBody>
                  <a:tcPr marL="68580" marR="68580" marT="34277" marB="34277"/>
                </a:tc>
                <a:tc>
                  <a:txBody>
                    <a:bodyPr/>
                    <a:lstStyle/>
                    <a:p>
                      <a:pPr algn="ctr"/>
                      <a:r>
                        <a:rPr lang="en-US" sz="3200" b="1" dirty="0">
                          <a:solidFill>
                            <a:schemeClr val="tx1"/>
                          </a:solidFill>
                        </a:rPr>
                        <a:t>30</a:t>
                      </a:r>
                    </a:p>
                  </a:txBody>
                  <a:tcPr marL="68580" marR="68580" marT="34277" marB="34277"/>
                </a:tc>
                <a:tc>
                  <a:txBody>
                    <a:bodyPr/>
                    <a:lstStyle/>
                    <a:p>
                      <a:pPr algn="ctr"/>
                      <a:r>
                        <a:rPr lang="en-US" sz="3200" b="1" dirty="0">
                          <a:solidFill>
                            <a:schemeClr val="tx1"/>
                          </a:solidFill>
                        </a:rPr>
                        <a:t>4</a:t>
                      </a:r>
                    </a:p>
                  </a:txBody>
                  <a:tcPr marL="68580" marR="68580" marT="34277" marB="34277"/>
                </a:tc>
                <a:extLst>
                  <a:ext uri="{0D108BD9-81ED-4DB2-BD59-A6C34878D82A}">
                    <a16:rowId xmlns:a16="http://schemas.microsoft.com/office/drawing/2014/main" val="10006"/>
                  </a:ext>
                </a:extLst>
              </a:tr>
              <a:tr h="609918">
                <a:tc>
                  <a:txBody>
                    <a:bodyPr/>
                    <a:lstStyle/>
                    <a:p>
                      <a:r>
                        <a:rPr lang="en-US" sz="3200" b="1" dirty="0">
                          <a:solidFill>
                            <a:schemeClr val="tx1"/>
                          </a:solidFill>
                        </a:rPr>
                        <a:t>Fun House</a:t>
                      </a:r>
                    </a:p>
                  </a:txBody>
                  <a:tcPr marL="68580" marR="68580" marT="34277" marB="34277"/>
                </a:tc>
                <a:tc>
                  <a:txBody>
                    <a:bodyPr/>
                    <a:lstStyle/>
                    <a:p>
                      <a:pPr algn="ctr"/>
                      <a:r>
                        <a:rPr lang="en-US" sz="3200" b="1" dirty="0">
                          <a:solidFill>
                            <a:schemeClr val="tx1"/>
                          </a:solidFill>
                        </a:rPr>
                        <a:t>20</a:t>
                      </a:r>
                    </a:p>
                  </a:txBody>
                  <a:tcPr marL="68580" marR="68580" marT="34277" marB="34277"/>
                </a:tc>
                <a:tc>
                  <a:txBody>
                    <a:bodyPr/>
                    <a:lstStyle/>
                    <a:p>
                      <a:pPr algn="ctr"/>
                      <a:r>
                        <a:rPr lang="en-US" sz="3200" b="1" dirty="0">
                          <a:solidFill>
                            <a:schemeClr val="tx1"/>
                          </a:solidFill>
                        </a:rPr>
                        <a:t>3</a:t>
                      </a:r>
                    </a:p>
                  </a:txBody>
                  <a:tcPr marL="68580" marR="68580" marT="34277" marB="34277"/>
                </a:tc>
                <a:extLst>
                  <a:ext uri="{0D108BD9-81ED-4DB2-BD59-A6C34878D82A}">
                    <a16:rowId xmlns:a16="http://schemas.microsoft.com/office/drawing/2014/main" val="10007"/>
                  </a:ext>
                </a:extLst>
              </a:tr>
            </a:tbl>
          </a:graphicData>
        </a:graphic>
      </p:graphicFrame>
      <p:sp>
        <p:nvSpPr>
          <p:cNvPr id="3280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5EE91F84-72A4-4B7B-852E-A2794AB2DE9C}" type="slidenum">
              <a:rPr lang="en-US" altLang="en-US" sz="1050">
                <a:latin typeface="Times New Roman" pitchFamily="18" charset="0"/>
              </a:rPr>
              <a:pPr eaLnBrk="1" hangingPunct="1">
                <a:spcBef>
                  <a:spcPct val="0"/>
                </a:spcBef>
                <a:buFontTx/>
                <a:buNone/>
              </a:pPr>
              <a:t>50</a:t>
            </a:fld>
            <a:endParaRPr lang="en-US" altLang="en-US" sz="1050">
              <a:latin typeface="Times New Roman" pitchFamily="18" charset="0"/>
            </a:endParaRPr>
          </a:p>
        </p:txBody>
      </p:sp>
    </p:spTree>
    <p:extLst>
      <p:ext uri="{BB962C8B-B14F-4D97-AF65-F5344CB8AC3E}">
        <p14:creationId xmlns:p14="http://schemas.microsoft.com/office/powerpoint/2010/main" val="4859221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b="1">
                <a:solidFill>
                  <a:schemeClr val="tx1"/>
                </a:solidFill>
              </a:rPr>
              <a:t>The Amusement Park</a:t>
            </a:r>
          </a:p>
        </p:txBody>
      </p:sp>
      <p:sp>
        <p:nvSpPr>
          <p:cNvPr id="33795" name="Content Placeholder 2"/>
          <p:cNvSpPr>
            <a:spLocks noGrp="1"/>
          </p:cNvSpPr>
          <p:nvPr>
            <p:ph idx="1"/>
          </p:nvPr>
        </p:nvSpPr>
        <p:spPr>
          <a:xfrm>
            <a:off x="1116105" y="1690687"/>
            <a:ext cx="9843247" cy="4844583"/>
          </a:xfrm>
        </p:spPr>
        <p:txBody>
          <a:bodyPr>
            <a:normAutofit/>
          </a:bodyPr>
          <a:lstStyle/>
          <a:p>
            <a:pPr>
              <a:buFontTx/>
              <a:buNone/>
            </a:pPr>
            <a:r>
              <a:rPr lang="en-US" altLang="en-US" sz="3600" b="1" dirty="0"/>
              <a:t>The 4</a:t>
            </a:r>
            <a:r>
              <a:rPr lang="en-US" altLang="en-US" sz="3600" b="1" baseline="30000" dirty="0"/>
              <a:t>th</a:t>
            </a:r>
            <a:r>
              <a:rPr lang="en-US" altLang="en-US" sz="3600" b="1" dirty="0"/>
              <a:t> and 2</a:t>
            </a:r>
            <a:r>
              <a:rPr lang="en-US" altLang="en-US" sz="3600" b="1" baseline="30000" dirty="0"/>
              <a:t>nd</a:t>
            </a:r>
            <a:r>
              <a:rPr lang="en-US" altLang="en-US" sz="3600" b="1" dirty="0"/>
              <a:t> graders in your school are going on a trip to the Amusement Park.  Each 4</a:t>
            </a:r>
            <a:r>
              <a:rPr lang="en-US" altLang="en-US" sz="3600" b="1" baseline="30000" dirty="0"/>
              <a:t>th</a:t>
            </a:r>
            <a:r>
              <a:rPr lang="en-US" altLang="en-US" sz="3600" b="1" dirty="0"/>
              <a:t> grader is going to be a buddy to a 2</a:t>
            </a:r>
            <a:r>
              <a:rPr lang="en-US" altLang="en-US" sz="3600" b="1" baseline="30000" dirty="0"/>
              <a:t>nd</a:t>
            </a:r>
            <a:r>
              <a:rPr lang="en-US" altLang="en-US" sz="3600" b="1" dirty="0"/>
              <a:t> grader.</a:t>
            </a:r>
          </a:p>
          <a:p>
            <a:pPr>
              <a:buFontTx/>
              <a:buNone/>
            </a:pPr>
            <a:r>
              <a:rPr lang="en-US" altLang="en-US" sz="3600" b="1" dirty="0"/>
              <a:t>Your buddy for the trip has never been to an amusement park before.  Your buddy want to go on as many different rides as possible.  However, there may not be enough time to go on every ride and you may not have enough tickets to go on every ride.</a:t>
            </a:r>
          </a:p>
        </p:txBody>
      </p:sp>
      <p:sp>
        <p:nvSpPr>
          <p:cNvPr id="337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A305803A-687E-4BAF-B5B1-1B0CBB819BAB}" type="slidenum">
              <a:rPr lang="en-US" altLang="en-US" sz="1050">
                <a:latin typeface="Times New Roman" pitchFamily="18" charset="0"/>
              </a:rPr>
              <a:pPr eaLnBrk="1" hangingPunct="1">
                <a:spcBef>
                  <a:spcPct val="0"/>
                </a:spcBef>
                <a:buFontTx/>
                <a:buNone/>
              </a:pPr>
              <a:t>51</a:t>
            </a:fld>
            <a:endParaRPr lang="en-US" altLang="en-US" sz="1050">
              <a:latin typeface="Times New Roman" pitchFamily="18" charset="0"/>
            </a:endParaRPr>
          </a:p>
        </p:txBody>
      </p:sp>
    </p:spTree>
    <p:extLst>
      <p:ext uri="{BB962C8B-B14F-4D97-AF65-F5344CB8AC3E}">
        <p14:creationId xmlns:p14="http://schemas.microsoft.com/office/powerpoint/2010/main" val="2582828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181350" y="1314450"/>
            <a:ext cx="5829300" cy="400050"/>
          </a:xfrm>
        </p:spPr>
        <p:txBody>
          <a:bodyPr>
            <a:normAutofit fontScale="90000"/>
          </a:bodyPr>
          <a:lstStyle/>
          <a:p>
            <a:pPr>
              <a:defRPr/>
            </a:pPr>
            <a:endParaRPr lang="en-US"/>
          </a:p>
        </p:txBody>
      </p:sp>
      <p:sp>
        <p:nvSpPr>
          <p:cNvPr id="34819" name="Content Placeholder 2"/>
          <p:cNvSpPr>
            <a:spLocks noGrp="1"/>
          </p:cNvSpPr>
          <p:nvPr>
            <p:ph idx="1"/>
          </p:nvPr>
        </p:nvSpPr>
        <p:spPr>
          <a:xfrm>
            <a:off x="941294" y="1714500"/>
            <a:ext cx="10152530" cy="4740088"/>
          </a:xfrm>
        </p:spPr>
        <p:txBody>
          <a:bodyPr>
            <a:normAutofit/>
          </a:bodyPr>
          <a:lstStyle/>
          <a:p>
            <a:pPr>
              <a:buFontTx/>
              <a:buNone/>
            </a:pPr>
            <a:r>
              <a:rPr lang="en-US" altLang="en-US" sz="3200" b="1" dirty="0"/>
              <a:t>The bus will drop you off at 10:00 a.m. and pick you up at 1:00 p.m.  Each student will get 20 tickets for rides.</a:t>
            </a:r>
          </a:p>
          <a:p>
            <a:pPr>
              <a:buFontTx/>
              <a:buNone/>
            </a:pPr>
            <a:r>
              <a:rPr lang="en-US" altLang="en-US" sz="3200" b="1" dirty="0"/>
              <a:t>Use the information in the chart to write a letter to your buddy and create a plan for a fun day at the amusement park for you and your buddy.</a:t>
            </a:r>
          </a:p>
        </p:txBody>
      </p:sp>
      <p:sp>
        <p:nvSpPr>
          <p:cNvPr id="348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chemeClr val="tx1"/>
                </a:solidFill>
                <a:latin typeface="Arial" charset="0"/>
              </a:defRPr>
            </a:lvl1pPr>
            <a:lvl2pPr marL="557213" indent="-214313" eaLnBrk="0" hangingPunct="0">
              <a:spcBef>
                <a:spcPct val="20000"/>
              </a:spcBef>
              <a:buChar char="–"/>
              <a:defRPr sz="2100">
                <a:solidFill>
                  <a:schemeClr val="tx1"/>
                </a:solidFill>
                <a:latin typeface="Arial" charset="0"/>
              </a:defRPr>
            </a:lvl2pPr>
            <a:lvl3pPr marL="857250" indent="-171450" eaLnBrk="0" hangingPunct="0">
              <a:spcBef>
                <a:spcPct val="20000"/>
              </a:spcBef>
              <a:buChar char="•"/>
              <a:defRPr sz="1800">
                <a:solidFill>
                  <a:schemeClr val="tx1"/>
                </a:solidFill>
                <a:latin typeface="Arial" charset="0"/>
              </a:defRPr>
            </a:lvl3pPr>
            <a:lvl4pPr marL="1200150" indent="-171450" eaLnBrk="0" hangingPunct="0">
              <a:spcBef>
                <a:spcPct val="20000"/>
              </a:spcBef>
              <a:buChar char="–"/>
              <a:defRPr sz="1500">
                <a:solidFill>
                  <a:schemeClr val="tx1"/>
                </a:solidFill>
                <a:latin typeface="Arial" charset="0"/>
              </a:defRPr>
            </a:lvl4pPr>
            <a:lvl5pPr marL="1543050" indent="-171450" eaLnBrk="0" hangingPunct="0">
              <a:spcBef>
                <a:spcPct val="20000"/>
              </a:spcBef>
              <a:buChar char="»"/>
              <a:defRPr sz="1500">
                <a:solidFill>
                  <a:schemeClr val="tx1"/>
                </a:solidFill>
                <a:latin typeface="Arial" charset="0"/>
              </a:defRPr>
            </a:lvl5pPr>
            <a:lvl6pPr marL="1885950" indent="-171450" eaLnBrk="0" fontAlgn="base" hangingPunct="0">
              <a:spcBef>
                <a:spcPct val="20000"/>
              </a:spcBef>
              <a:spcAft>
                <a:spcPct val="0"/>
              </a:spcAft>
              <a:buChar char="»"/>
              <a:defRPr sz="1500">
                <a:solidFill>
                  <a:schemeClr val="tx1"/>
                </a:solidFill>
                <a:latin typeface="Arial" charset="0"/>
              </a:defRPr>
            </a:lvl6pPr>
            <a:lvl7pPr marL="2228850" indent="-171450" eaLnBrk="0" fontAlgn="base" hangingPunct="0">
              <a:spcBef>
                <a:spcPct val="20000"/>
              </a:spcBef>
              <a:spcAft>
                <a:spcPct val="0"/>
              </a:spcAft>
              <a:buChar char="»"/>
              <a:defRPr sz="1500">
                <a:solidFill>
                  <a:schemeClr val="tx1"/>
                </a:solidFill>
                <a:latin typeface="Arial" charset="0"/>
              </a:defRPr>
            </a:lvl7pPr>
            <a:lvl8pPr marL="2571750" indent="-171450" eaLnBrk="0" fontAlgn="base" hangingPunct="0">
              <a:spcBef>
                <a:spcPct val="20000"/>
              </a:spcBef>
              <a:spcAft>
                <a:spcPct val="0"/>
              </a:spcAft>
              <a:buChar char="»"/>
              <a:defRPr sz="1500">
                <a:solidFill>
                  <a:schemeClr val="tx1"/>
                </a:solidFill>
                <a:latin typeface="Arial" charset="0"/>
              </a:defRPr>
            </a:lvl8pPr>
            <a:lvl9pPr marL="2914650" indent="-171450" eaLnBrk="0" fontAlgn="base" hangingPunct="0">
              <a:spcBef>
                <a:spcPct val="20000"/>
              </a:spcBef>
              <a:spcAft>
                <a:spcPct val="0"/>
              </a:spcAft>
              <a:buChar char="»"/>
              <a:defRPr sz="1500">
                <a:solidFill>
                  <a:schemeClr val="tx1"/>
                </a:solidFill>
                <a:latin typeface="Arial" charset="0"/>
              </a:defRPr>
            </a:lvl9pPr>
          </a:lstStyle>
          <a:p>
            <a:pPr eaLnBrk="1" hangingPunct="1">
              <a:spcBef>
                <a:spcPct val="0"/>
              </a:spcBef>
              <a:buFontTx/>
              <a:buNone/>
            </a:pPr>
            <a:fld id="{CCA3AFCB-7019-4292-8448-D720AFC77AD3}" type="slidenum">
              <a:rPr lang="en-US" altLang="en-US" sz="1050">
                <a:latin typeface="Times New Roman" pitchFamily="18" charset="0"/>
              </a:rPr>
              <a:pPr eaLnBrk="1" hangingPunct="1">
                <a:spcBef>
                  <a:spcPct val="0"/>
                </a:spcBef>
                <a:buFontTx/>
                <a:buNone/>
              </a:pPr>
              <a:t>52</a:t>
            </a:fld>
            <a:endParaRPr lang="en-US" altLang="en-US" sz="1050">
              <a:latin typeface="Times New Roman" pitchFamily="18" charset="0"/>
            </a:endParaRPr>
          </a:p>
        </p:txBody>
      </p:sp>
    </p:spTree>
    <p:extLst>
      <p:ext uri="{BB962C8B-B14F-4D97-AF65-F5344CB8AC3E}">
        <p14:creationId xmlns:p14="http://schemas.microsoft.com/office/powerpoint/2010/main" val="14714847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676400" y="274638"/>
            <a:ext cx="8915400" cy="1143000"/>
          </a:xfrm>
        </p:spPr>
        <p:txBody>
          <a:bodyPr>
            <a:normAutofit fontScale="90000"/>
          </a:bodyPr>
          <a:lstStyle/>
          <a:p>
            <a:pPr>
              <a:defRPr/>
            </a:pPr>
            <a:br>
              <a:rPr lang="en-US" b="1" dirty="0"/>
            </a:br>
            <a:r>
              <a:rPr lang="en-US" sz="5300" b="1" dirty="0"/>
              <a:t>Why do you think I started with these tasks?</a:t>
            </a:r>
            <a:br>
              <a:rPr lang="en-US" b="1" dirty="0"/>
            </a:br>
            <a:endParaRPr lang="en-US" dirty="0"/>
          </a:p>
        </p:txBody>
      </p:sp>
      <p:sp>
        <p:nvSpPr>
          <p:cNvPr id="13315" name="Content Placeholder 2"/>
          <p:cNvSpPr>
            <a:spLocks noGrp="1"/>
          </p:cNvSpPr>
          <p:nvPr>
            <p:ph idx="1"/>
          </p:nvPr>
        </p:nvSpPr>
        <p:spPr>
          <a:xfrm>
            <a:off x="1676400" y="1752600"/>
            <a:ext cx="8763000" cy="4800600"/>
          </a:xfrm>
        </p:spPr>
        <p:txBody>
          <a:bodyPr/>
          <a:lstStyle/>
          <a:p>
            <a:pPr>
              <a:buFontTx/>
              <a:buChar char="-"/>
            </a:pPr>
            <a:r>
              <a:rPr lang="en-US" altLang="en-US" sz="3500" b="1"/>
              <a:t>Standards don’t teach, teachers teach</a:t>
            </a:r>
          </a:p>
          <a:p>
            <a:pPr>
              <a:buFontTx/>
              <a:buChar char="-"/>
            </a:pPr>
            <a:r>
              <a:rPr lang="en-US" altLang="en-US" sz="3500" b="1"/>
              <a:t>It’s the translation of the words into tasks and instruction and assessments that really matter</a:t>
            </a:r>
          </a:p>
          <a:p>
            <a:pPr>
              <a:buFontTx/>
              <a:buChar char="-"/>
            </a:pPr>
            <a:r>
              <a:rPr lang="en-US" altLang="en-US" sz="3500" b="1"/>
              <a:t>Processes are as important as content</a:t>
            </a:r>
          </a:p>
          <a:p>
            <a:pPr>
              <a:buFontTx/>
              <a:buChar char="-"/>
            </a:pPr>
            <a:r>
              <a:rPr lang="en-US" altLang="en-US" sz="3500" b="1"/>
              <a:t>We need to give kids (and ourselves) a reason to care</a:t>
            </a:r>
          </a:p>
          <a:p>
            <a:pPr>
              <a:buFontTx/>
              <a:buChar char="-"/>
            </a:pPr>
            <a:r>
              <a:rPr lang="en-US" altLang="en-US" sz="3500" b="1"/>
              <a:t>Difficult, unlikely, to do alone!!!</a:t>
            </a:r>
          </a:p>
          <a:p>
            <a:pPr>
              <a:buFontTx/>
              <a:buChar char="-"/>
            </a:pPr>
            <a:endParaRPr lang="en-US" altLang="en-US" sz="4000" b="1"/>
          </a:p>
          <a:p>
            <a:pPr algn="ctr">
              <a:buFontTx/>
              <a:buChar char="-"/>
            </a:pPr>
            <a:endParaRPr lang="en-US" altLang="en-US" sz="4000" b="1"/>
          </a:p>
        </p:txBody>
      </p:sp>
      <p:sp>
        <p:nvSpPr>
          <p:cNvPr id="133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fld id="{1169EED8-4968-445D-8FAE-41B75A09C6DE}" type="slidenum">
              <a:rPr lang="en-US" altLang="en-US" sz="1400">
                <a:latin typeface="Times New Roman" pitchFamily="18" charset="0"/>
              </a:rPr>
              <a:pPr eaLnBrk="1" hangingPunct="1">
                <a:spcBef>
                  <a:spcPct val="0"/>
                </a:spcBef>
                <a:buFontTx/>
                <a:buNone/>
              </a:pPr>
              <a:t>53</a:t>
            </a:fld>
            <a:endParaRPr lang="en-US" altLang="en-US" sz="1400">
              <a:latin typeface="Times New Roman" pitchFamily="18" charset="0"/>
            </a:endParaRPr>
          </a:p>
        </p:txBody>
      </p:sp>
    </p:spTree>
    <p:extLst>
      <p:ext uri="{BB962C8B-B14F-4D97-AF65-F5344CB8AC3E}">
        <p14:creationId xmlns:p14="http://schemas.microsoft.com/office/powerpoint/2010/main" val="1553522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Graphs – a great task – but overwhelming</a:t>
            </a:r>
          </a:p>
        </p:txBody>
      </p:sp>
      <p:pic>
        <p:nvPicPr>
          <p:cNvPr id="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18764" y="1402397"/>
            <a:ext cx="7754471" cy="514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60946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Graphs – a great task – gradually revealed </a:t>
            </a:r>
          </a:p>
        </p:txBody>
      </p:sp>
      <p:pic>
        <p:nvPicPr>
          <p:cNvPr id="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72553" y="1388230"/>
            <a:ext cx="7646894" cy="514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541494" y="1479176"/>
            <a:ext cx="6750424" cy="4706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341" y="4625788"/>
            <a:ext cx="7100047" cy="1921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11188" y="2517681"/>
            <a:ext cx="2326341" cy="646331"/>
          </a:xfrm>
          <a:prstGeom prst="rect">
            <a:avLst/>
          </a:prstGeom>
          <a:noFill/>
        </p:spPr>
        <p:txBody>
          <a:bodyPr wrap="square" rtlCol="0">
            <a:spAutoFit/>
          </a:bodyPr>
          <a:lstStyle/>
          <a:p>
            <a:r>
              <a:rPr lang="en-US" b="1" dirty="0"/>
              <a:t>What do you notice?</a:t>
            </a:r>
          </a:p>
          <a:p>
            <a:r>
              <a:rPr lang="en-US" b="1" dirty="0"/>
              <a:t>What do you wonder?</a:t>
            </a:r>
          </a:p>
        </p:txBody>
      </p:sp>
      <p:sp>
        <p:nvSpPr>
          <p:cNvPr id="8" name="Rectangle 7"/>
          <p:cNvSpPr/>
          <p:nvPr/>
        </p:nvSpPr>
        <p:spPr>
          <a:xfrm>
            <a:off x="6096000" y="3718010"/>
            <a:ext cx="762000" cy="1950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715000" y="2598466"/>
            <a:ext cx="551329" cy="3195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71659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Graphs – a great task </a:t>
            </a:r>
          </a:p>
        </p:txBody>
      </p:sp>
      <p:pic>
        <p:nvPicPr>
          <p:cNvPr id="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72553" y="1388230"/>
            <a:ext cx="7646894" cy="514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541494" y="1479176"/>
            <a:ext cx="6750424" cy="4706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341" y="4625788"/>
            <a:ext cx="7100047" cy="1921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11188" y="2517681"/>
            <a:ext cx="2326341" cy="646331"/>
          </a:xfrm>
          <a:prstGeom prst="rect">
            <a:avLst/>
          </a:prstGeom>
          <a:noFill/>
        </p:spPr>
        <p:txBody>
          <a:bodyPr wrap="square" rtlCol="0">
            <a:spAutoFit/>
          </a:bodyPr>
          <a:lstStyle/>
          <a:p>
            <a:r>
              <a:rPr lang="en-US" b="1" dirty="0"/>
              <a:t>What do you notice?</a:t>
            </a:r>
          </a:p>
          <a:p>
            <a:r>
              <a:rPr lang="en-US" b="1" dirty="0"/>
              <a:t>What do you wonder?</a:t>
            </a:r>
          </a:p>
        </p:txBody>
      </p:sp>
    </p:spTree>
    <p:extLst>
      <p:ext uri="{BB962C8B-B14F-4D97-AF65-F5344CB8AC3E}">
        <p14:creationId xmlns:p14="http://schemas.microsoft.com/office/powerpoint/2010/main" val="21079899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Graphs – a great task </a:t>
            </a:r>
          </a:p>
        </p:txBody>
      </p:sp>
      <p:pic>
        <p:nvPicPr>
          <p:cNvPr id="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72553" y="1388230"/>
            <a:ext cx="7646894" cy="514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326341" y="4625788"/>
            <a:ext cx="7100047" cy="19219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11188" y="2517681"/>
            <a:ext cx="2326341" cy="646331"/>
          </a:xfrm>
          <a:prstGeom prst="rect">
            <a:avLst/>
          </a:prstGeom>
          <a:noFill/>
        </p:spPr>
        <p:txBody>
          <a:bodyPr wrap="square" rtlCol="0">
            <a:spAutoFit/>
          </a:bodyPr>
          <a:lstStyle/>
          <a:p>
            <a:r>
              <a:rPr lang="en-US" b="1" dirty="0"/>
              <a:t>What do you notice?</a:t>
            </a:r>
          </a:p>
          <a:p>
            <a:r>
              <a:rPr lang="en-US" b="1" dirty="0"/>
              <a:t>What do you wonder?</a:t>
            </a:r>
          </a:p>
        </p:txBody>
      </p:sp>
    </p:spTree>
    <p:extLst>
      <p:ext uri="{BB962C8B-B14F-4D97-AF65-F5344CB8AC3E}">
        <p14:creationId xmlns:p14="http://schemas.microsoft.com/office/powerpoint/2010/main" val="25016260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Graphs – a great task </a:t>
            </a:r>
          </a:p>
        </p:txBody>
      </p:sp>
      <p:pic>
        <p:nvPicPr>
          <p:cNvPr id="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72553" y="1388230"/>
            <a:ext cx="7646894" cy="514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326341" y="5163670"/>
            <a:ext cx="7100047" cy="13840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11188" y="2517681"/>
            <a:ext cx="2326341" cy="646331"/>
          </a:xfrm>
          <a:prstGeom prst="rect">
            <a:avLst/>
          </a:prstGeom>
          <a:noFill/>
        </p:spPr>
        <p:txBody>
          <a:bodyPr wrap="square" rtlCol="0">
            <a:spAutoFit/>
          </a:bodyPr>
          <a:lstStyle/>
          <a:p>
            <a:r>
              <a:rPr lang="en-US" b="1" dirty="0"/>
              <a:t>What do you notice?</a:t>
            </a:r>
          </a:p>
          <a:p>
            <a:r>
              <a:rPr lang="en-US" b="1" dirty="0"/>
              <a:t>What do you wonder?</a:t>
            </a:r>
          </a:p>
        </p:txBody>
      </p:sp>
    </p:spTree>
    <p:extLst>
      <p:ext uri="{BB962C8B-B14F-4D97-AF65-F5344CB8AC3E}">
        <p14:creationId xmlns:p14="http://schemas.microsoft.com/office/powerpoint/2010/main" val="32070045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Graphs – a great task </a:t>
            </a:r>
          </a:p>
        </p:txBody>
      </p:sp>
      <p:pic>
        <p:nvPicPr>
          <p:cNvPr id="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72553" y="1388230"/>
            <a:ext cx="7646894" cy="514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326341" y="5681280"/>
            <a:ext cx="7100047" cy="866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11188" y="2517681"/>
            <a:ext cx="2326341" cy="646331"/>
          </a:xfrm>
          <a:prstGeom prst="rect">
            <a:avLst/>
          </a:prstGeom>
          <a:noFill/>
        </p:spPr>
        <p:txBody>
          <a:bodyPr wrap="square" rtlCol="0">
            <a:spAutoFit/>
          </a:bodyPr>
          <a:lstStyle/>
          <a:p>
            <a:r>
              <a:rPr lang="en-US" b="1" dirty="0"/>
              <a:t>What do you notice?</a:t>
            </a:r>
          </a:p>
          <a:p>
            <a:r>
              <a:rPr lang="en-US" b="1" dirty="0"/>
              <a:t>What do you wonder?</a:t>
            </a:r>
          </a:p>
        </p:txBody>
      </p:sp>
    </p:spTree>
    <p:extLst>
      <p:ext uri="{BB962C8B-B14F-4D97-AF65-F5344CB8AC3E}">
        <p14:creationId xmlns:p14="http://schemas.microsoft.com/office/powerpoint/2010/main" val="1340346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Gradual Reveal of a Stimulus</a:t>
            </a:r>
          </a:p>
        </p:txBody>
      </p:sp>
      <p:sp>
        <p:nvSpPr>
          <p:cNvPr id="3" name="Content Placeholder 2"/>
          <p:cNvSpPr>
            <a:spLocks noGrp="1"/>
          </p:cNvSpPr>
          <p:nvPr>
            <p:ph idx="1"/>
          </p:nvPr>
        </p:nvSpPr>
        <p:spPr/>
        <p:txBody>
          <a:bodyPr>
            <a:normAutofit/>
          </a:bodyPr>
          <a:lstStyle/>
          <a:p>
            <a:pPr marL="0" indent="0">
              <a:buNone/>
            </a:pPr>
            <a:r>
              <a:rPr lang="en-US" sz="4400" b="1" dirty="0"/>
              <a:t>Instead of bombarding students with the whole word problem, the entire graph or figure or table, use the power of PowerPoint to gradually reveal the problem, graph, figure, etc. using questions to probe understanding of prior and new content.</a:t>
            </a:r>
          </a:p>
        </p:txBody>
      </p:sp>
    </p:spTree>
    <p:extLst>
      <p:ext uri="{BB962C8B-B14F-4D97-AF65-F5344CB8AC3E}">
        <p14:creationId xmlns:p14="http://schemas.microsoft.com/office/powerpoint/2010/main" val="17915060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Graphs – a great task </a:t>
            </a:r>
          </a:p>
        </p:txBody>
      </p:sp>
      <p:pic>
        <p:nvPicPr>
          <p:cNvPr id="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72553" y="1388230"/>
            <a:ext cx="7646894" cy="5145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326341" y="5943600"/>
            <a:ext cx="7100047" cy="6041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11188" y="2517681"/>
            <a:ext cx="2326341" cy="646331"/>
          </a:xfrm>
          <a:prstGeom prst="rect">
            <a:avLst/>
          </a:prstGeom>
          <a:noFill/>
        </p:spPr>
        <p:txBody>
          <a:bodyPr wrap="square" rtlCol="0">
            <a:spAutoFit/>
          </a:bodyPr>
          <a:lstStyle/>
          <a:p>
            <a:r>
              <a:rPr lang="en-US" b="1" dirty="0"/>
              <a:t>What do you notice?</a:t>
            </a:r>
          </a:p>
          <a:p>
            <a:r>
              <a:rPr lang="en-US" b="1" dirty="0"/>
              <a:t>What do you wonder?</a:t>
            </a:r>
          </a:p>
        </p:txBody>
      </p:sp>
    </p:spTree>
    <p:extLst>
      <p:ext uri="{BB962C8B-B14F-4D97-AF65-F5344CB8AC3E}">
        <p14:creationId xmlns:p14="http://schemas.microsoft.com/office/powerpoint/2010/main" val="30240358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could be the story here?</a:t>
            </a:r>
          </a:p>
        </p:txBody>
      </p:sp>
      <p:pic>
        <p:nvPicPr>
          <p:cNvPr id="4" name="Content Placeholder 3"/>
          <p:cNvPicPr>
            <a:picLocks noGrp="1" noChangeAspect="1"/>
          </p:cNvPicPr>
          <p:nvPr>
            <p:ph idx="1"/>
          </p:nvPr>
        </p:nvPicPr>
        <p:blipFill>
          <a:blip r:embed="rId3"/>
          <a:stretch>
            <a:fillRect/>
          </a:stretch>
        </p:blipFill>
        <p:spPr>
          <a:xfrm>
            <a:off x="1093395" y="1839073"/>
            <a:ext cx="7095864" cy="4351338"/>
          </a:xfrm>
          <a:prstGeom prst="rect">
            <a:avLst/>
          </a:prstGeom>
        </p:spPr>
      </p:pic>
      <p:sp>
        <p:nvSpPr>
          <p:cNvPr id="5" name="Rectangle 4"/>
          <p:cNvSpPr/>
          <p:nvPr/>
        </p:nvSpPr>
        <p:spPr>
          <a:xfrm>
            <a:off x="1317812" y="5809129"/>
            <a:ext cx="6696635" cy="2689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93395" y="1963271"/>
            <a:ext cx="748852" cy="38189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98891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Now what might be the story here?</a:t>
            </a:r>
            <a:br>
              <a:rPr lang="en-US" b="1" dirty="0"/>
            </a:br>
            <a:r>
              <a:rPr lang="en-US" b="1" dirty="0"/>
              <a:t>What additional information would help?</a:t>
            </a:r>
          </a:p>
        </p:txBody>
      </p:sp>
      <p:pic>
        <p:nvPicPr>
          <p:cNvPr id="4" name="Content Placeholder 3"/>
          <p:cNvPicPr>
            <a:picLocks noGrp="1" noChangeAspect="1"/>
          </p:cNvPicPr>
          <p:nvPr>
            <p:ph idx="1"/>
          </p:nvPr>
        </p:nvPicPr>
        <p:blipFill>
          <a:blip r:embed="rId3"/>
          <a:stretch>
            <a:fillRect/>
          </a:stretch>
        </p:blipFill>
        <p:spPr>
          <a:xfrm>
            <a:off x="1093395" y="1839073"/>
            <a:ext cx="7095864" cy="4351338"/>
          </a:xfrm>
          <a:prstGeom prst="rect">
            <a:avLst/>
          </a:prstGeom>
        </p:spPr>
      </p:pic>
      <p:sp>
        <p:nvSpPr>
          <p:cNvPr id="6" name="Rectangle 5"/>
          <p:cNvSpPr/>
          <p:nvPr/>
        </p:nvSpPr>
        <p:spPr>
          <a:xfrm>
            <a:off x="1093395" y="1963271"/>
            <a:ext cx="748852" cy="38189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90788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541" y="365125"/>
            <a:ext cx="11120718" cy="1325563"/>
          </a:xfrm>
        </p:spPr>
        <p:txBody>
          <a:bodyPr/>
          <a:lstStyle/>
          <a:p>
            <a:r>
              <a:rPr lang="en-US" b="1" dirty="0"/>
              <a:t>What’s the title?  What’s the opening paragraph?</a:t>
            </a:r>
          </a:p>
        </p:txBody>
      </p:sp>
      <p:pic>
        <p:nvPicPr>
          <p:cNvPr id="4" name="Content Placeholder 3"/>
          <p:cNvPicPr>
            <a:picLocks noGrp="1" noChangeAspect="1"/>
          </p:cNvPicPr>
          <p:nvPr>
            <p:ph idx="1"/>
          </p:nvPr>
        </p:nvPicPr>
        <p:blipFill>
          <a:blip r:embed="rId3"/>
          <a:stretch>
            <a:fillRect/>
          </a:stretch>
        </p:blipFill>
        <p:spPr>
          <a:xfrm>
            <a:off x="1093395" y="1839073"/>
            <a:ext cx="7095864" cy="4351338"/>
          </a:xfrm>
          <a:prstGeom prst="rect">
            <a:avLst/>
          </a:prstGeom>
        </p:spPr>
      </p:pic>
    </p:spTree>
    <p:extLst>
      <p:ext uri="{BB962C8B-B14F-4D97-AF65-F5344CB8AC3E}">
        <p14:creationId xmlns:p14="http://schemas.microsoft.com/office/powerpoint/2010/main" val="21715801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6FB4A-A2D6-42F3-80B1-FB1CCC302F2C}"/>
              </a:ext>
            </a:extLst>
          </p:cNvPr>
          <p:cNvSpPr>
            <a:spLocks noGrp="1"/>
          </p:cNvSpPr>
          <p:nvPr>
            <p:ph type="title"/>
          </p:nvPr>
        </p:nvSpPr>
        <p:spPr/>
        <p:txBody>
          <a:bodyPr>
            <a:normAutofit fontScale="90000"/>
          </a:bodyPr>
          <a:lstStyle/>
          <a:p>
            <a:r>
              <a:rPr lang="en-US" b="1" dirty="0"/>
              <a:t>Your turn – Breakout Rooms – Propose how to use gradual reveal and powerful questions to make this a powerful lesson component.</a:t>
            </a:r>
          </a:p>
        </p:txBody>
      </p:sp>
      <p:sp>
        <p:nvSpPr>
          <p:cNvPr id="3" name="Content Placeholder 2">
            <a:extLst>
              <a:ext uri="{FF2B5EF4-FFF2-40B4-BE49-F238E27FC236}">
                <a16:creationId xmlns:a16="http://schemas.microsoft.com/office/drawing/2014/main" id="{E18C67B2-B989-407C-B336-435F36A7E923}"/>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7016F76D-B7DE-4100-B5D0-B4B3149532ED}"/>
              </a:ext>
            </a:extLst>
          </p:cNvPr>
          <p:cNvPicPr>
            <a:picLocks noChangeAspect="1"/>
          </p:cNvPicPr>
          <p:nvPr/>
        </p:nvPicPr>
        <p:blipFill>
          <a:blip r:embed="rId2"/>
          <a:stretch>
            <a:fillRect/>
          </a:stretch>
        </p:blipFill>
        <p:spPr>
          <a:xfrm>
            <a:off x="958034" y="2364562"/>
            <a:ext cx="10289086" cy="2126158"/>
          </a:xfrm>
          <a:prstGeom prst="rect">
            <a:avLst/>
          </a:prstGeom>
        </p:spPr>
      </p:pic>
      <p:sp>
        <p:nvSpPr>
          <p:cNvPr id="5" name="TextBox 4">
            <a:extLst>
              <a:ext uri="{FF2B5EF4-FFF2-40B4-BE49-F238E27FC236}">
                <a16:creationId xmlns:a16="http://schemas.microsoft.com/office/drawing/2014/main" id="{8B0E5B78-FB38-4E54-B3F5-F7CB3ABB4505}"/>
              </a:ext>
            </a:extLst>
          </p:cNvPr>
          <p:cNvSpPr txBox="1"/>
          <p:nvPr/>
        </p:nvSpPr>
        <p:spPr>
          <a:xfrm>
            <a:off x="3667760" y="2164477"/>
            <a:ext cx="6055360" cy="369332"/>
          </a:xfrm>
          <a:prstGeom prst="rect">
            <a:avLst/>
          </a:prstGeom>
          <a:noFill/>
        </p:spPr>
        <p:txBody>
          <a:bodyPr wrap="square" rtlCol="0">
            <a:spAutoFit/>
          </a:bodyPr>
          <a:lstStyle/>
          <a:p>
            <a:r>
              <a:rPr lang="en-US" b="1" dirty="0"/>
              <a:t>Dot Plot of Annual Rainfall from 1983 to 2012 </a:t>
            </a:r>
            <a:endParaRPr lang="en-US" dirty="0"/>
          </a:p>
        </p:txBody>
      </p:sp>
      <p:sp>
        <p:nvSpPr>
          <p:cNvPr id="6" name="TextBox 5">
            <a:extLst>
              <a:ext uri="{FF2B5EF4-FFF2-40B4-BE49-F238E27FC236}">
                <a16:creationId xmlns:a16="http://schemas.microsoft.com/office/drawing/2014/main" id="{AAE2FB50-FA07-4205-9014-C1F1F64FB4AC}"/>
              </a:ext>
            </a:extLst>
          </p:cNvPr>
          <p:cNvSpPr txBox="1"/>
          <p:nvPr/>
        </p:nvSpPr>
        <p:spPr>
          <a:xfrm>
            <a:off x="2794000" y="4625656"/>
            <a:ext cx="6319520" cy="584775"/>
          </a:xfrm>
          <a:prstGeom prst="rect">
            <a:avLst/>
          </a:prstGeom>
          <a:noFill/>
        </p:spPr>
        <p:txBody>
          <a:bodyPr wrap="square" rtlCol="0">
            <a:spAutoFit/>
          </a:bodyPr>
          <a:lstStyle/>
          <a:p>
            <a:r>
              <a:rPr lang="en-US" sz="3200" b="1" dirty="0"/>
              <a:t>Convert these data into a box plot.</a:t>
            </a:r>
          </a:p>
        </p:txBody>
      </p:sp>
    </p:spTree>
    <p:extLst>
      <p:ext uri="{BB962C8B-B14F-4D97-AF65-F5344CB8AC3E}">
        <p14:creationId xmlns:p14="http://schemas.microsoft.com/office/powerpoint/2010/main" val="12270409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mn-lt"/>
              </a:rPr>
              <a:t>Geometric Figures – Typical</a:t>
            </a:r>
            <a:br>
              <a:rPr lang="en-US" b="1" dirty="0">
                <a:latin typeface="+mn-lt"/>
              </a:rPr>
            </a:br>
            <a:r>
              <a:rPr lang="en-US" b="1" dirty="0">
                <a:latin typeface="+mn-lt"/>
              </a:rPr>
              <a:t>A complete stimulus and one narrow question</a:t>
            </a:r>
          </a:p>
        </p:txBody>
      </p:sp>
      <p:sp>
        <p:nvSpPr>
          <p:cNvPr id="3" name="Content Placeholder 2"/>
          <p:cNvSpPr>
            <a:spLocks noGrp="1"/>
          </p:cNvSpPr>
          <p:nvPr>
            <p:ph idx="1"/>
          </p:nvPr>
        </p:nvSpPr>
        <p:spPr/>
        <p:txBody>
          <a:bodyPr>
            <a:normAutofit/>
          </a:bodyPr>
          <a:lstStyle/>
          <a:p>
            <a:pPr marL="0" indent="0">
              <a:buNone/>
            </a:pPr>
            <a:r>
              <a:rPr lang="en-US" b="1" dirty="0"/>
              <a:t>Name these figures.</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b="1" dirty="0"/>
              <a:t>A little better:  How are these three shapes the same?  How are they different?</a:t>
            </a:r>
          </a:p>
          <a:p>
            <a:pPr marL="0" indent="0">
              <a:buNone/>
            </a:pPr>
            <a:r>
              <a:rPr lang="en-US" b="1" dirty="0"/>
              <a:t>Alternatively, with gradual reveal:</a:t>
            </a:r>
          </a:p>
          <a:p>
            <a:pPr marL="0" indent="0">
              <a:buNone/>
            </a:pPr>
            <a:endParaRPr lang="en-US" b="1" dirty="0"/>
          </a:p>
          <a:p>
            <a:pPr marL="0" indent="0">
              <a:buNone/>
            </a:pPr>
            <a:endParaRPr lang="en-US" b="1" dirty="0"/>
          </a:p>
          <a:p>
            <a:pPr marL="0" indent="0">
              <a:buNone/>
            </a:pPr>
            <a:endParaRPr lang="en-US" b="1" dirty="0"/>
          </a:p>
          <a:p>
            <a:pPr marL="0" indent="0" algn="ctr">
              <a:buNone/>
            </a:pPr>
            <a:endParaRPr lang="en-US" b="1" dirty="0"/>
          </a:p>
          <a:p>
            <a:pPr marL="0" indent="0">
              <a:buNone/>
            </a:pPr>
            <a:endParaRPr lang="en-US" dirty="0"/>
          </a:p>
          <a:p>
            <a:pPr marL="0" indent="0">
              <a:buNone/>
            </a:pPr>
            <a:endParaRPr lang="en-US" dirty="0"/>
          </a:p>
        </p:txBody>
      </p:sp>
      <p:sp>
        <p:nvSpPr>
          <p:cNvPr id="4" name="Rectangle 3"/>
          <p:cNvSpPr/>
          <p:nvPr/>
        </p:nvSpPr>
        <p:spPr>
          <a:xfrm>
            <a:off x="1129553" y="2810435"/>
            <a:ext cx="1559859" cy="1506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arallelogram 4"/>
          <p:cNvSpPr/>
          <p:nvPr/>
        </p:nvSpPr>
        <p:spPr>
          <a:xfrm>
            <a:off x="7922558" y="2743199"/>
            <a:ext cx="3077136" cy="1573307"/>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020670" y="2810435"/>
            <a:ext cx="2837331" cy="1506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826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Geometric Figures – gradually revealed</a:t>
            </a:r>
          </a:p>
        </p:txBody>
      </p:sp>
      <p:sp>
        <p:nvSpPr>
          <p:cNvPr id="3" name="Content Placeholder 2"/>
          <p:cNvSpPr>
            <a:spLocks noGrp="1"/>
          </p:cNvSpPr>
          <p:nvPr>
            <p:ph idx="1"/>
          </p:nvPr>
        </p:nvSpPr>
        <p:spPr/>
        <p:txBody>
          <a:bodyPr/>
          <a:lstStyle/>
          <a:p>
            <a:pPr marL="0" indent="0">
              <a:buNone/>
            </a:pPr>
            <a:r>
              <a:rPr lang="en-US" b="1" dirty="0"/>
              <a:t>What do you notice?</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lgn="ctr">
              <a:buNone/>
            </a:pPr>
            <a:endParaRPr lang="en-US" b="1" dirty="0"/>
          </a:p>
          <a:p>
            <a:pPr marL="0" indent="0">
              <a:buNone/>
            </a:pPr>
            <a:endParaRPr lang="en-US" dirty="0"/>
          </a:p>
          <a:p>
            <a:pPr marL="0" indent="0">
              <a:buNone/>
            </a:pPr>
            <a:endParaRPr lang="en-US" dirty="0"/>
          </a:p>
        </p:txBody>
      </p:sp>
      <p:sp>
        <p:nvSpPr>
          <p:cNvPr id="4" name="Rectangle 3"/>
          <p:cNvSpPr/>
          <p:nvPr/>
        </p:nvSpPr>
        <p:spPr>
          <a:xfrm>
            <a:off x="1129553" y="2810435"/>
            <a:ext cx="1559859" cy="1506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28897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Geometric Figures</a:t>
            </a:r>
          </a:p>
        </p:txBody>
      </p:sp>
      <p:sp>
        <p:nvSpPr>
          <p:cNvPr id="3" name="Content Placeholder 2"/>
          <p:cNvSpPr>
            <a:spLocks noGrp="1"/>
          </p:cNvSpPr>
          <p:nvPr>
            <p:ph idx="1"/>
          </p:nvPr>
        </p:nvSpPr>
        <p:spPr/>
        <p:txBody>
          <a:bodyPr/>
          <a:lstStyle/>
          <a:p>
            <a:pPr marL="0" indent="0">
              <a:buNone/>
            </a:pPr>
            <a:r>
              <a:rPr lang="en-US" b="1" dirty="0"/>
              <a:t>Now what do you notice?   How are they the same?   Different?</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lgn="ctr">
              <a:buNone/>
            </a:pPr>
            <a:endParaRPr lang="en-US" b="1" dirty="0"/>
          </a:p>
          <a:p>
            <a:pPr marL="0" indent="0">
              <a:buNone/>
            </a:pPr>
            <a:endParaRPr lang="en-US" dirty="0"/>
          </a:p>
          <a:p>
            <a:pPr marL="0" indent="0">
              <a:buNone/>
            </a:pPr>
            <a:endParaRPr lang="en-US" dirty="0"/>
          </a:p>
        </p:txBody>
      </p:sp>
      <p:sp>
        <p:nvSpPr>
          <p:cNvPr id="4" name="Rectangle 3"/>
          <p:cNvSpPr/>
          <p:nvPr/>
        </p:nvSpPr>
        <p:spPr>
          <a:xfrm>
            <a:off x="1129553" y="2810435"/>
            <a:ext cx="1559859" cy="1506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020670" y="2810435"/>
            <a:ext cx="2837331" cy="1506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19220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Geometric Figures</a:t>
            </a:r>
          </a:p>
        </p:txBody>
      </p:sp>
      <p:sp>
        <p:nvSpPr>
          <p:cNvPr id="3" name="Content Placeholder 2"/>
          <p:cNvSpPr>
            <a:spLocks noGrp="1"/>
          </p:cNvSpPr>
          <p:nvPr>
            <p:ph idx="1"/>
          </p:nvPr>
        </p:nvSpPr>
        <p:spPr/>
        <p:txBody>
          <a:bodyPr>
            <a:normAutofit lnSpcReduction="10000"/>
          </a:bodyPr>
          <a:lstStyle/>
          <a:p>
            <a:pPr marL="0" indent="0">
              <a:buNone/>
            </a:pPr>
            <a:r>
              <a:rPr lang="en-US" b="1" dirty="0"/>
              <a:t>How are these three shapes the same?  </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lgn="ctr">
              <a:buNone/>
            </a:pPr>
            <a:endParaRPr lang="en-US" b="1" dirty="0"/>
          </a:p>
          <a:p>
            <a:pPr marL="0" indent="0">
              <a:buNone/>
            </a:pPr>
            <a:r>
              <a:rPr lang="en-US" b="1" dirty="0"/>
              <a:t>How are these three shapes different?</a:t>
            </a:r>
          </a:p>
          <a:p>
            <a:pPr marL="0" indent="0">
              <a:buNone/>
            </a:pPr>
            <a:r>
              <a:rPr lang="en-US" b="1" dirty="0"/>
              <a:t>What relationships between squares, rectangles and parallelograms can you identify?</a:t>
            </a:r>
          </a:p>
          <a:p>
            <a:pPr marL="0" indent="0">
              <a:buNone/>
            </a:pPr>
            <a:endParaRPr lang="en-US" dirty="0"/>
          </a:p>
          <a:p>
            <a:pPr marL="0" indent="0">
              <a:buNone/>
            </a:pPr>
            <a:endParaRPr lang="en-US" dirty="0"/>
          </a:p>
        </p:txBody>
      </p:sp>
      <p:sp>
        <p:nvSpPr>
          <p:cNvPr id="4" name="Rectangle 3"/>
          <p:cNvSpPr/>
          <p:nvPr/>
        </p:nvSpPr>
        <p:spPr>
          <a:xfrm>
            <a:off x="1129553" y="2810435"/>
            <a:ext cx="1559859" cy="1506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arallelogram 4"/>
          <p:cNvSpPr/>
          <p:nvPr/>
        </p:nvSpPr>
        <p:spPr>
          <a:xfrm>
            <a:off x="7922558" y="2743199"/>
            <a:ext cx="3077136" cy="1573307"/>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020670" y="2810435"/>
            <a:ext cx="2837331" cy="1506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753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Geometric Figures – typically - OY!</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a:t>What do you notice?</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b="1" dirty="0"/>
              <a:t>Convergent math.  It’s a parallelogram because……..</a:t>
            </a:r>
          </a:p>
          <a:p>
            <a:pPr marL="0" indent="0">
              <a:buNone/>
            </a:pPr>
            <a:endParaRPr lang="en-US" b="1" dirty="0"/>
          </a:p>
          <a:p>
            <a:pPr marL="0" indent="0">
              <a:buNone/>
            </a:pPr>
            <a:endParaRPr lang="en-US" b="1" dirty="0"/>
          </a:p>
          <a:p>
            <a:pPr marL="0" indent="0">
              <a:buNone/>
            </a:pPr>
            <a:endParaRPr lang="en-US" dirty="0"/>
          </a:p>
        </p:txBody>
      </p:sp>
      <p:sp>
        <p:nvSpPr>
          <p:cNvPr id="4" name="Parallelogram 3"/>
          <p:cNvSpPr/>
          <p:nvPr/>
        </p:nvSpPr>
        <p:spPr>
          <a:xfrm>
            <a:off x="3946711" y="3200400"/>
            <a:ext cx="4208930" cy="1573306"/>
          </a:xfrm>
          <a:prstGeom prst="parallelogram">
            <a:avLst>
              <a:gd name="adj" fmla="val 514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H="1">
            <a:off x="6225988" y="3065463"/>
            <a:ext cx="134471" cy="322729"/>
          </a:xfrm>
          <a:prstGeom prst="line">
            <a:avLst/>
          </a:prstGeom>
          <a:ln w="57150"/>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flipH="1">
            <a:off x="5746376" y="4612341"/>
            <a:ext cx="134471" cy="322729"/>
          </a:xfrm>
          <a:prstGeom prst="line">
            <a:avLst/>
          </a:prstGeom>
          <a:ln w="57150"/>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flipV="1">
            <a:off x="7382435" y="4114800"/>
            <a:ext cx="564778" cy="161365"/>
          </a:xfrm>
          <a:prstGeom prst="line">
            <a:avLst/>
          </a:prstGeom>
          <a:ln w="57150"/>
        </p:spPr>
        <p:style>
          <a:lnRef idx="3">
            <a:schemeClr val="dk1"/>
          </a:lnRef>
          <a:fillRef idx="0">
            <a:schemeClr val="dk1"/>
          </a:fillRef>
          <a:effectRef idx="2">
            <a:schemeClr val="dk1"/>
          </a:effectRef>
          <a:fontRef idx="minor">
            <a:schemeClr val="tx1"/>
          </a:fontRef>
        </p:style>
      </p:cxnSp>
      <p:cxnSp>
        <p:nvCxnSpPr>
          <p:cNvPr id="12" name="Straight Connector 11"/>
          <p:cNvCxnSpPr/>
          <p:nvPr/>
        </p:nvCxnSpPr>
        <p:spPr>
          <a:xfrm flipH="1" flipV="1">
            <a:off x="7486649" y="3966882"/>
            <a:ext cx="564778" cy="161365"/>
          </a:xfrm>
          <a:prstGeom prst="line">
            <a:avLst/>
          </a:prstGeom>
          <a:ln w="57150"/>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flipH="1" flipV="1">
            <a:off x="4179794" y="3953435"/>
            <a:ext cx="564778" cy="161365"/>
          </a:xfrm>
          <a:prstGeom prst="line">
            <a:avLst/>
          </a:prstGeom>
          <a:ln w="57150"/>
        </p:spPr>
        <p:style>
          <a:lnRef idx="3">
            <a:schemeClr val="dk1"/>
          </a:lnRef>
          <a:fillRef idx="0">
            <a:schemeClr val="dk1"/>
          </a:fillRef>
          <a:effectRef idx="2">
            <a:schemeClr val="dk1"/>
          </a:effectRef>
          <a:fontRef idx="minor">
            <a:schemeClr val="tx1"/>
          </a:fontRef>
        </p:style>
      </p:cxnSp>
      <p:cxnSp>
        <p:nvCxnSpPr>
          <p:cNvPr id="14" name="Straight Connector 13"/>
          <p:cNvCxnSpPr/>
          <p:nvPr/>
        </p:nvCxnSpPr>
        <p:spPr>
          <a:xfrm flipH="1" flipV="1">
            <a:off x="4208929" y="3684494"/>
            <a:ext cx="564778" cy="161365"/>
          </a:xfrm>
          <a:prstGeom prst="line">
            <a:avLst/>
          </a:prstGeom>
          <a:ln w="5715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81700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Why Bother?</a:t>
            </a:r>
          </a:p>
        </p:txBody>
      </p:sp>
      <p:sp>
        <p:nvSpPr>
          <p:cNvPr id="3" name="Content Placeholder 2"/>
          <p:cNvSpPr>
            <a:spLocks noGrp="1"/>
          </p:cNvSpPr>
          <p:nvPr>
            <p:ph idx="1"/>
          </p:nvPr>
        </p:nvSpPr>
        <p:spPr/>
        <p:txBody>
          <a:bodyPr/>
          <a:lstStyle/>
          <a:p>
            <a:r>
              <a:rPr lang="en-US" sz="3600" b="1" dirty="0"/>
              <a:t>O</a:t>
            </a:r>
            <a:r>
              <a:rPr lang="en-US" sz="3600" b="1" dirty="0">
                <a:effectLst/>
              </a:rPr>
              <a:t>pportunities to build interest</a:t>
            </a:r>
          </a:p>
          <a:p>
            <a:r>
              <a:rPr lang="en-US" sz="3600" b="1" dirty="0"/>
              <a:t>O</a:t>
            </a:r>
            <a:r>
              <a:rPr lang="en-US" sz="3600" b="1" dirty="0">
                <a:effectLst/>
              </a:rPr>
              <a:t>pportunities to scaffold</a:t>
            </a:r>
          </a:p>
          <a:p>
            <a:r>
              <a:rPr lang="en-US" sz="3600" b="1" dirty="0"/>
              <a:t>Opportunities for our questions to induce discourse</a:t>
            </a:r>
            <a:endParaRPr lang="en-US" sz="3600" b="1" dirty="0">
              <a:effectLst/>
            </a:endParaRPr>
          </a:p>
          <a:p>
            <a:r>
              <a:rPr lang="en-US" sz="3600" b="1" dirty="0"/>
              <a:t>O</a:t>
            </a:r>
            <a:r>
              <a:rPr lang="en-US" sz="3600" b="1" dirty="0">
                <a:effectLst/>
              </a:rPr>
              <a:t>pportunities for inferential reasoning </a:t>
            </a:r>
          </a:p>
          <a:p>
            <a:r>
              <a:rPr lang="en-US" sz="3600" b="1" dirty="0"/>
              <a:t>O</a:t>
            </a:r>
            <a:r>
              <a:rPr lang="en-US" sz="3600" b="1" dirty="0">
                <a:effectLst/>
              </a:rPr>
              <a:t>pportunities to engage with low threshold questions</a:t>
            </a:r>
          </a:p>
          <a:p>
            <a:r>
              <a:rPr lang="en-US" sz="3600" b="1" dirty="0"/>
              <a:t>O</a:t>
            </a:r>
            <a:r>
              <a:rPr lang="en-US" sz="3600" b="1" dirty="0">
                <a:effectLst/>
              </a:rPr>
              <a:t>pportunities </a:t>
            </a:r>
            <a:r>
              <a:rPr lang="en-US" sz="3600" b="1" dirty="0"/>
              <a:t>to introduce o</a:t>
            </a:r>
            <a:r>
              <a:rPr lang="en-US" sz="3600" b="1" dirty="0">
                <a:effectLst/>
              </a:rPr>
              <a:t>pen-ended questions</a:t>
            </a:r>
          </a:p>
          <a:p>
            <a:endParaRPr lang="en-US" dirty="0"/>
          </a:p>
        </p:txBody>
      </p:sp>
    </p:spTree>
    <p:extLst>
      <p:ext uri="{BB962C8B-B14F-4D97-AF65-F5344CB8AC3E}">
        <p14:creationId xmlns:p14="http://schemas.microsoft.com/office/powerpoint/2010/main" val="362518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Geometric Figures – </a:t>
            </a:r>
            <a:r>
              <a:rPr lang="en-US" b="1">
                <a:latin typeface="+mn-lt"/>
              </a:rPr>
              <a:t>revealed gradually</a:t>
            </a:r>
            <a:endParaRPr lang="en-US" b="1" dirty="0">
              <a:latin typeface="+mn-lt"/>
            </a:endParaRP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a:t>What do you notice and know for sure?</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b="1" dirty="0"/>
              <a:t>What do you think might be true, but can’t be sure?  Why not?</a:t>
            </a:r>
          </a:p>
          <a:p>
            <a:pPr marL="0" indent="0">
              <a:buNone/>
            </a:pPr>
            <a:endParaRPr lang="en-US" b="1" dirty="0"/>
          </a:p>
          <a:p>
            <a:pPr marL="0" indent="0">
              <a:buNone/>
            </a:pPr>
            <a:endParaRPr lang="en-US" dirty="0"/>
          </a:p>
        </p:txBody>
      </p:sp>
      <p:sp>
        <p:nvSpPr>
          <p:cNvPr id="4" name="Parallelogram 3"/>
          <p:cNvSpPr/>
          <p:nvPr/>
        </p:nvSpPr>
        <p:spPr>
          <a:xfrm>
            <a:off x="3946711" y="3200400"/>
            <a:ext cx="4208930" cy="1573306"/>
          </a:xfrm>
          <a:prstGeom prst="parallelogram">
            <a:avLst>
              <a:gd name="adj" fmla="val 514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161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Geometric Figures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a:t>Now what do you know for sure?</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b="1" dirty="0"/>
              <a:t>Divergent math.  It might be a parallelogram, but only if….</a:t>
            </a:r>
          </a:p>
          <a:p>
            <a:pPr marL="0" indent="0">
              <a:buNone/>
            </a:pPr>
            <a:endParaRPr lang="en-US" b="1" dirty="0"/>
          </a:p>
          <a:p>
            <a:pPr marL="0" indent="0">
              <a:buNone/>
            </a:pPr>
            <a:endParaRPr lang="en-US" b="1" dirty="0"/>
          </a:p>
          <a:p>
            <a:pPr marL="0" indent="0">
              <a:buNone/>
            </a:pPr>
            <a:endParaRPr lang="en-US" dirty="0"/>
          </a:p>
        </p:txBody>
      </p:sp>
      <p:sp>
        <p:nvSpPr>
          <p:cNvPr id="4" name="Parallelogram 3"/>
          <p:cNvSpPr/>
          <p:nvPr/>
        </p:nvSpPr>
        <p:spPr>
          <a:xfrm>
            <a:off x="3946711" y="3200400"/>
            <a:ext cx="4208930" cy="1573306"/>
          </a:xfrm>
          <a:prstGeom prst="parallelogram">
            <a:avLst>
              <a:gd name="adj" fmla="val 514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H="1">
            <a:off x="6225988" y="3065463"/>
            <a:ext cx="134471" cy="322729"/>
          </a:xfrm>
          <a:prstGeom prst="line">
            <a:avLst/>
          </a:prstGeom>
          <a:ln w="57150"/>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flipH="1">
            <a:off x="5746376" y="4612341"/>
            <a:ext cx="134471" cy="322729"/>
          </a:xfrm>
          <a:prstGeom prst="line">
            <a:avLst/>
          </a:prstGeom>
          <a:ln w="5715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09384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Geometric Figures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a:t>Are you any surer now about what you notice?</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b="1" dirty="0"/>
              <a:t>It must be a parallelogram because….</a:t>
            </a:r>
          </a:p>
          <a:p>
            <a:pPr marL="0" indent="0">
              <a:buNone/>
            </a:pPr>
            <a:endParaRPr lang="en-US" b="1" dirty="0"/>
          </a:p>
          <a:p>
            <a:pPr marL="0" indent="0">
              <a:buNone/>
            </a:pPr>
            <a:endParaRPr lang="en-US" dirty="0"/>
          </a:p>
        </p:txBody>
      </p:sp>
      <p:sp>
        <p:nvSpPr>
          <p:cNvPr id="4" name="Parallelogram 3"/>
          <p:cNvSpPr/>
          <p:nvPr/>
        </p:nvSpPr>
        <p:spPr>
          <a:xfrm>
            <a:off x="3946711" y="3200400"/>
            <a:ext cx="4208930" cy="1573306"/>
          </a:xfrm>
          <a:prstGeom prst="parallelogram">
            <a:avLst>
              <a:gd name="adj" fmla="val 514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H="1">
            <a:off x="6225988" y="3065463"/>
            <a:ext cx="134471" cy="322729"/>
          </a:xfrm>
          <a:prstGeom prst="line">
            <a:avLst/>
          </a:prstGeom>
          <a:ln w="57150"/>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flipH="1">
            <a:off x="5746376" y="4612341"/>
            <a:ext cx="134471" cy="322729"/>
          </a:xfrm>
          <a:prstGeom prst="line">
            <a:avLst/>
          </a:prstGeom>
          <a:ln w="57150"/>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flipH="1" flipV="1">
            <a:off x="7382435" y="4114800"/>
            <a:ext cx="564778" cy="161365"/>
          </a:xfrm>
          <a:prstGeom prst="line">
            <a:avLst/>
          </a:prstGeom>
          <a:ln w="57150"/>
        </p:spPr>
        <p:style>
          <a:lnRef idx="3">
            <a:schemeClr val="dk1"/>
          </a:lnRef>
          <a:fillRef idx="0">
            <a:schemeClr val="dk1"/>
          </a:fillRef>
          <a:effectRef idx="2">
            <a:schemeClr val="dk1"/>
          </a:effectRef>
          <a:fontRef idx="minor">
            <a:schemeClr val="tx1"/>
          </a:fontRef>
        </p:style>
      </p:cxnSp>
      <p:cxnSp>
        <p:nvCxnSpPr>
          <p:cNvPr id="12" name="Straight Connector 11"/>
          <p:cNvCxnSpPr/>
          <p:nvPr/>
        </p:nvCxnSpPr>
        <p:spPr>
          <a:xfrm flipH="1" flipV="1">
            <a:off x="7486649" y="3966882"/>
            <a:ext cx="564778" cy="161365"/>
          </a:xfrm>
          <a:prstGeom prst="line">
            <a:avLst/>
          </a:prstGeom>
          <a:ln w="57150"/>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flipH="1" flipV="1">
            <a:off x="4179794" y="3953435"/>
            <a:ext cx="564778" cy="161365"/>
          </a:xfrm>
          <a:prstGeom prst="line">
            <a:avLst/>
          </a:prstGeom>
          <a:ln w="57150"/>
        </p:spPr>
        <p:style>
          <a:lnRef idx="3">
            <a:schemeClr val="dk1"/>
          </a:lnRef>
          <a:fillRef idx="0">
            <a:schemeClr val="dk1"/>
          </a:fillRef>
          <a:effectRef idx="2">
            <a:schemeClr val="dk1"/>
          </a:effectRef>
          <a:fontRef idx="minor">
            <a:schemeClr val="tx1"/>
          </a:fontRef>
        </p:style>
      </p:cxnSp>
      <p:cxnSp>
        <p:nvCxnSpPr>
          <p:cNvPr id="14" name="Straight Connector 13"/>
          <p:cNvCxnSpPr/>
          <p:nvPr/>
        </p:nvCxnSpPr>
        <p:spPr>
          <a:xfrm flipH="1" flipV="1">
            <a:off x="4208929" y="3684494"/>
            <a:ext cx="564778" cy="161365"/>
          </a:xfrm>
          <a:prstGeom prst="line">
            <a:avLst/>
          </a:prstGeom>
          <a:ln w="5715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8675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Visual Patterns </a:t>
            </a:r>
          </a:p>
        </p:txBody>
      </p:sp>
      <p:sp>
        <p:nvSpPr>
          <p:cNvPr id="3" name="Content Placeholder 2"/>
          <p:cNvSpPr>
            <a:spLocks noGrp="1"/>
          </p:cNvSpPr>
          <p:nvPr>
            <p:ph idx="1"/>
          </p:nvPr>
        </p:nvSpPr>
        <p:spPr>
          <a:xfrm>
            <a:off x="838200" y="1825624"/>
            <a:ext cx="10515600" cy="4575175"/>
          </a:xfrm>
        </p:spPr>
        <p:txBody>
          <a:bodyPr>
            <a:normAutofit/>
          </a:bodyPr>
          <a:lstStyle/>
          <a:p>
            <a:pPr marL="0" indent="0">
              <a:buNone/>
            </a:pPr>
            <a:r>
              <a:rPr lang="en-US" b="1" dirty="0"/>
              <a:t>Here is what is great, but typical:</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b="1" dirty="0"/>
              <a:t>What might we ask?</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5730" y="2305101"/>
            <a:ext cx="8969188" cy="3392386"/>
          </a:xfrm>
          <a:prstGeom prst="rect">
            <a:avLst/>
          </a:prstGeom>
        </p:spPr>
      </p:pic>
    </p:spTree>
    <p:extLst>
      <p:ext uri="{BB962C8B-B14F-4D97-AF65-F5344CB8AC3E}">
        <p14:creationId xmlns:p14="http://schemas.microsoft.com/office/powerpoint/2010/main" val="20425474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Visual Patterns - alternatively </a:t>
            </a:r>
          </a:p>
        </p:txBody>
      </p:sp>
      <p:sp>
        <p:nvSpPr>
          <p:cNvPr id="3" name="Content Placeholder 2"/>
          <p:cNvSpPr>
            <a:spLocks noGrp="1"/>
          </p:cNvSpPr>
          <p:nvPr>
            <p:ph idx="1"/>
          </p:nvPr>
        </p:nvSpPr>
        <p:spPr>
          <a:xfrm>
            <a:off x="838200" y="1825624"/>
            <a:ext cx="10515600" cy="4723093"/>
          </a:xfrm>
        </p:spPr>
        <p:txBody>
          <a:bodyPr>
            <a:normAutofit/>
          </a:bodyPr>
          <a:lstStyle/>
          <a:p>
            <a:pPr marL="0" indent="0">
              <a:buNone/>
            </a:pPr>
            <a:r>
              <a:rPr lang="en-US" b="1" dirty="0"/>
              <a:t>What do you notice?   See if you and your partner can find 5 things.</a:t>
            </a:r>
          </a:p>
          <a:p>
            <a:pPr marL="0" indent="0">
              <a:buNone/>
            </a:pPr>
            <a:endParaRPr lang="en-US" b="1" dirty="0"/>
          </a:p>
          <a:p>
            <a:pPr marL="0" indent="0">
              <a:buNone/>
            </a:pPr>
            <a:r>
              <a:rPr lang="en-US" b="1" dirty="0"/>
              <a:t>		Insert visual pattern with toothpicks</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b="1" dirty="0"/>
              <a:t>If this is stage 2, draw and describe stage 1.    How about stage 3?</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7129" y="2403296"/>
            <a:ext cx="8969188" cy="3392386"/>
          </a:xfrm>
          <a:prstGeom prst="rect">
            <a:avLst/>
          </a:prstGeom>
        </p:spPr>
      </p:pic>
      <p:sp>
        <p:nvSpPr>
          <p:cNvPr id="5" name="Rectangle 4"/>
          <p:cNvSpPr/>
          <p:nvPr/>
        </p:nvSpPr>
        <p:spPr>
          <a:xfrm>
            <a:off x="1358153" y="3792071"/>
            <a:ext cx="1680882" cy="18960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261412" y="2541494"/>
            <a:ext cx="2877670" cy="31466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7436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n-lt"/>
              </a:rPr>
              <a:t>Visual Patterns </a:t>
            </a:r>
          </a:p>
        </p:txBody>
      </p:sp>
      <p:sp>
        <p:nvSpPr>
          <p:cNvPr id="3" name="Content Placeholder 2"/>
          <p:cNvSpPr>
            <a:spLocks noGrp="1"/>
          </p:cNvSpPr>
          <p:nvPr>
            <p:ph idx="1"/>
          </p:nvPr>
        </p:nvSpPr>
        <p:spPr>
          <a:xfrm>
            <a:off x="838200" y="1825624"/>
            <a:ext cx="10515600" cy="4844117"/>
          </a:xfrm>
        </p:spPr>
        <p:txBody>
          <a:bodyPr>
            <a:normAutofit lnSpcReduction="10000"/>
          </a:bodyPr>
          <a:lstStyle/>
          <a:p>
            <a:pPr marL="0" indent="0">
              <a:buNone/>
            </a:pPr>
            <a:r>
              <a:rPr lang="en-US" b="1" dirty="0"/>
              <a:t>Who has this?  Who has something different?</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r>
              <a:rPr lang="en-US" b="1" dirty="0"/>
              <a:t>What might we ask?</a:t>
            </a:r>
          </a:p>
          <a:p>
            <a:pPr marL="0" indent="0">
              <a:buNone/>
            </a:pPr>
            <a:r>
              <a:rPr lang="en-US" b="1" dirty="0"/>
              <a:t>So we get to the same place, but with greater ownership and interest.</a:t>
            </a:r>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a:p>
            <a:pPr marL="0" indent="0">
              <a:buNone/>
            </a:pPr>
            <a:endParaRPr lang="en-US"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871" y="2291654"/>
            <a:ext cx="8969188" cy="3221640"/>
          </a:xfrm>
          <a:prstGeom prst="rect">
            <a:avLst/>
          </a:prstGeom>
        </p:spPr>
      </p:pic>
    </p:spTree>
    <p:extLst>
      <p:ext uri="{BB962C8B-B14F-4D97-AF65-F5344CB8AC3E}">
        <p14:creationId xmlns:p14="http://schemas.microsoft.com/office/powerpoint/2010/main" val="32371498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6000" b="1" dirty="0"/>
              <a:t>Turn and tell your partner what you learned this evening.</a:t>
            </a:r>
          </a:p>
        </p:txBody>
      </p:sp>
    </p:spTree>
    <p:extLst>
      <p:ext uri="{BB962C8B-B14F-4D97-AF65-F5344CB8AC3E}">
        <p14:creationId xmlns:p14="http://schemas.microsoft.com/office/powerpoint/2010/main" val="34473337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2920F-ECE2-423A-8145-9B02A86799D3}"/>
              </a:ext>
            </a:extLst>
          </p:cNvPr>
          <p:cNvSpPr>
            <a:spLocks noGrp="1"/>
          </p:cNvSpPr>
          <p:nvPr>
            <p:ph type="title"/>
          </p:nvPr>
        </p:nvSpPr>
        <p:spPr/>
        <p:txBody>
          <a:bodyPr/>
          <a:lstStyle/>
          <a:p>
            <a:r>
              <a:rPr lang="en-US" b="1" dirty="0">
                <a:latin typeface="+mn-lt"/>
              </a:rPr>
              <a:t>3 Calls to Action:</a:t>
            </a:r>
          </a:p>
        </p:txBody>
      </p:sp>
      <p:sp>
        <p:nvSpPr>
          <p:cNvPr id="3" name="Content Placeholder 2">
            <a:extLst>
              <a:ext uri="{FF2B5EF4-FFF2-40B4-BE49-F238E27FC236}">
                <a16:creationId xmlns:a16="http://schemas.microsoft.com/office/drawing/2014/main" id="{C8FC5AA1-C241-4DB1-8D1D-125D71291A2B}"/>
              </a:ext>
            </a:extLst>
          </p:cNvPr>
          <p:cNvSpPr>
            <a:spLocks noGrp="1"/>
          </p:cNvSpPr>
          <p:nvPr>
            <p:ph idx="1"/>
          </p:nvPr>
        </p:nvSpPr>
        <p:spPr/>
        <p:txBody>
          <a:bodyPr>
            <a:normAutofit fontScale="92500"/>
          </a:bodyPr>
          <a:lstStyle/>
          <a:p>
            <a:r>
              <a:rPr lang="en-US" sz="4000" b="1" dirty="0"/>
              <a:t>Eliminate worksheets</a:t>
            </a:r>
          </a:p>
          <a:p>
            <a:r>
              <a:rPr lang="en-US" sz="4000" b="1" dirty="0"/>
              <a:t>Never give students more than 4 problems or tasks without a chance to check and debrief</a:t>
            </a:r>
          </a:p>
          <a:p>
            <a:r>
              <a:rPr lang="en-US" sz="4000" b="1" dirty="0"/>
              <a:t>Remember that LESS is MORE!</a:t>
            </a:r>
          </a:p>
          <a:p>
            <a:r>
              <a:rPr lang="en-US" sz="4000" b="1" dirty="0"/>
              <a:t>Find a partner.  Create some animated slides (with questions) that capture gradual reveal.  Try it out and debrief the experience with your partner.</a:t>
            </a:r>
          </a:p>
        </p:txBody>
      </p:sp>
    </p:spTree>
    <p:extLst>
      <p:ext uri="{BB962C8B-B14F-4D97-AF65-F5344CB8AC3E}">
        <p14:creationId xmlns:p14="http://schemas.microsoft.com/office/powerpoint/2010/main" val="189232019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78295" y="1825625"/>
            <a:ext cx="11505537" cy="4351338"/>
          </a:xfrm>
        </p:spPr>
        <p:txBody>
          <a:bodyPr/>
          <a:lstStyle/>
          <a:p>
            <a:pPr marL="0" indent="0">
              <a:buNone/>
            </a:pPr>
            <a:endParaRPr lang="en-US" dirty="0"/>
          </a:p>
          <a:p>
            <a:pPr marL="0" indent="0" algn="ctr">
              <a:buNone/>
            </a:pPr>
            <a:r>
              <a:rPr lang="en-US" sz="5400" b="1" dirty="0"/>
              <a:t>Why not give gradual reveal a try?</a:t>
            </a:r>
          </a:p>
          <a:p>
            <a:pPr marL="0" indent="0">
              <a:buNone/>
            </a:pPr>
            <a:endParaRPr lang="en-US" dirty="0"/>
          </a:p>
          <a:p>
            <a:pPr marL="0" indent="0" algn="ctr">
              <a:buNone/>
            </a:pPr>
            <a:r>
              <a:rPr lang="en-US" sz="8000" b="1" dirty="0"/>
              <a:t>Thank you and have fun!</a:t>
            </a:r>
          </a:p>
        </p:txBody>
      </p:sp>
    </p:spTree>
    <p:extLst>
      <p:ext uri="{BB962C8B-B14F-4D97-AF65-F5344CB8AC3E}">
        <p14:creationId xmlns:p14="http://schemas.microsoft.com/office/powerpoint/2010/main" val="1846845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3"/>
          <p:cNvSpPr>
            <a:spLocks noGrp="1"/>
          </p:cNvSpPr>
          <p:nvPr>
            <p:ph type="title"/>
          </p:nvPr>
        </p:nvSpPr>
        <p:spPr/>
        <p:txBody>
          <a:bodyPr/>
          <a:lstStyle/>
          <a:p>
            <a:r>
              <a:rPr lang="en-US" altLang="en-US" b="1" dirty="0"/>
              <a:t>A tale of two approaches OR </a:t>
            </a:r>
            <a:br>
              <a:rPr lang="en-US" altLang="en-US" b="1" dirty="0"/>
            </a:br>
            <a:r>
              <a:rPr lang="en-US" altLang="en-US" b="1" dirty="0"/>
              <a:t>The Method to my madness</a:t>
            </a:r>
          </a:p>
        </p:txBody>
      </p:sp>
      <p:sp>
        <p:nvSpPr>
          <p:cNvPr id="106499" name="Content Placeholder 4"/>
          <p:cNvSpPr>
            <a:spLocks noGrp="1"/>
          </p:cNvSpPr>
          <p:nvPr>
            <p:ph sz="half" idx="1"/>
          </p:nvPr>
        </p:nvSpPr>
        <p:spPr/>
        <p:txBody>
          <a:bodyPr/>
          <a:lstStyle/>
          <a:p>
            <a:pPr marL="0" indent="0" algn="ctr">
              <a:buNone/>
            </a:pPr>
            <a:r>
              <a:rPr lang="en-US" altLang="en-US" sz="3000" b="1"/>
              <a:t>I</a:t>
            </a:r>
          </a:p>
          <a:p>
            <a:pPr marL="0" indent="0" algn="ctr">
              <a:buNone/>
            </a:pPr>
            <a:endParaRPr lang="en-US" altLang="en-US" sz="3000" b="1"/>
          </a:p>
          <a:p>
            <a:pPr marL="0" indent="0" algn="ctr">
              <a:buNone/>
            </a:pPr>
            <a:r>
              <a:rPr lang="en-US" altLang="en-US" sz="3000" b="1"/>
              <a:t>We</a:t>
            </a:r>
          </a:p>
          <a:p>
            <a:pPr marL="0" indent="0" algn="ctr">
              <a:buNone/>
            </a:pPr>
            <a:endParaRPr lang="en-US" altLang="en-US" sz="3000" b="1"/>
          </a:p>
          <a:p>
            <a:pPr marL="0" indent="0" algn="ctr">
              <a:buNone/>
            </a:pPr>
            <a:r>
              <a:rPr lang="en-US" altLang="en-US" sz="3000" b="1"/>
              <a:t>You</a:t>
            </a:r>
          </a:p>
        </p:txBody>
      </p:sp>
      <p:sp>
        <p:nvSpPr>
          <p:cNvPr id="106500" name="Content Placeholder 5"/>
          <p:cNvSpPr>
            <a:spLocks noGrp="1"/>
          </p:cNvSpPr>
          <p:nvPr>
            <p:ph sz="half" idx="2"/>
          </p:nvPr>
        </p:nvSpPr>
        <p:spPr/>
        <p:txBody>
          <a:bodyPr/>
          <a:lstStyle/>
          <a:p>
            <a:pPr marL="0" indent="0" algn="ctr">
              <a:buNone/>
            </a:pPr>
            <a:endParaRPr lang="en-US" altLang="en-US" sz="3000" b="1"/>
          </a:p>
          <a:p>
            <a:pPr marL="0" indent="0" algn="ctr">
              <a:buNone/>
            </a:pPr>
            <a:endParaRPr lang="en-US" altLang="en-US" sz="3000" b="1"/>
          </a:p>
        </p:txBody>
      </p:sp>
    </p:spTree>
    <p:extLst>
      <p:ext uri="{BB962C8B-B14F-4D97-AF65-F5344CB8AC3E}">
        <p14:creationId xmlns:p14="http://schemas.microsoft.com/office/powerpoint/2010/main" val="599426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3"/>
          <p:cNvSpPr>
            <a:spLocks noGrp="1"/>
          </p:cNvSpPr>
          <p:nvPr>
            <p:ph type="title"/>
          </p:nvPr>
        </p:nvSpPr>
        <p:spPr/>
        <p:txBody>
          <a:bodyPr/>
          <a:lstStyle/>
          <a:p>
            <a:r>
              <a:rPr lang="en-US" altLang="en-US" b="1"/>
              <a:t>A tale of two approaches</a:t>
            </a:r>
          </a:p>
        </p:txBody>
      </p:sp>
      <p:sp>
        <p:nvSpPr>
          <p:cNvPr id="108547" name="Content Placeholder 4"/>
          <p:cNvSpPr>
            <a:spLocks noGrp="1"/>
          </p:cNvSpPr>
          <p:nvPr>
            <p:ph sz="half" idx="1"/>
          </p:nvPr>
        </p:nvSpPr>
        <p:spPr/>
        <p:txBody>
          <a:bodyPr/>
          <a:lstStyle/>
          <a:p>
            <a:pPr marL="0" indent="0" algn="ctr">
              <a:buNone/>
            </a:pPr>
            <a:r>
              <a:rPr lang="en-US" altLang="en-US" sz="3000" b="1"/>
              <a:t>I</a:t>
            </a:r>
          </a:p>
          <a:p>
            <a:pPr marL="0" indent="0" algn="ctr">
              <a:buNone/>
            </a:pPr>
            <a:endParaRPr lang="en-US" altLang="en-US" sz="3000" b="1"/>
          </a:p>
          <a:p>
            <a:pPr marL="0" indent="0" algn="ctr">
              <a:buNone/>
            </a:pPr>
            <a:r>
              <a:rPr lang="en-US" altLang="en-US" sz="3000" b="1"/>
              <a:t>We</a:t>
            </a:r>
          </a:p>
          <a:p>
            <a:pPr marL="0" indent="0" algn="ctr">
              <a:buNone/>
            </a:pPr>
            <a:endParaRPr lang="en-US" altLang="en-US" sz="3000" b="1"/>
          </a:p>
          <a:p>
            <a:pPr marL="0" indent="0" algn="ctr">
              <a:buNone/>
            </a:pPr>
            <a:r>
              <a:rPr lang="en-US" altLang="en-US" sz="3000" b="1"/>
              <a:t>You</a:t>
            </a:r>
          </a:p>
        </p:txBody>
      </p:sp>
      <p:sp>
        <p:nvSpPr>
          <p:cNvPr id="108548" name="Content Placeholder 5"/>
          <p:cNvSpPr>
            <a:spLocks noGrp="1"/>
          </p:cNvSpPr>
          <p:nvPr>
            <p:ph sz="half" idx="2"/>
          </p:nvPr>
        </p:nvSpPr>
        <p:spPr/>
        <p:txBody>
          <a:bodyPr/>
          <a:lstStyle/>
          <a:p>
            <a:pPr marL="0" indent="0" algn="ctr">
              <a:buNone/>
            </a:pPr>
            <a:r>
              <a:rPr lang="en-US" altLang="en-US" sz="3000" b="1"/>
              <a:t>So simple</a:t>
            </a:r>
          </a:p>
          <a:p>
            <a:pPr marL="0" indent="0" algn="ctr">
              <a:buNone/>
            </a:pPr>
            <a:r>
              <a:rPr lang="en-US" altLang="en-US" sz="3000" b="1"/>
              <a:t>So familiar</a:t>
            </a:r>
          </a:p>
          <a:p>
            <a:pPr marL="0" indent="0" algn="ctr">
              <a:buNone/>
            </a:pPr>
            <a:r>
              <a:rPr lang="en-US" altLang="en-US" sz="3000" b="1"/>
              <a:t>So appealing</a:t>
            </a:r>
          </a:p>
          <a:p>
            <a:pPr marL="0" indent="0" algn="ctr">
              <a:buNone/>
            </a:pPr>
            <a:r>
              <a:rPr lang="en-US" altLang="en-US" sz="3000" b="1"/>
              <a:t>So wrong for so many!</a:t>
            </a:r>
          </a:p>
        </p:txBody>
      </p:sp>
    </p:spTree>
    <p:extLst>
      <p:ext uri="{BB962C8B-B14F-4D97-AF65-F5344CB8AC3E}">
        <p14:creationId xmlns:p14="http://schemas.microsoft.com/office/powerpoint/2010/main" val="62301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2962</Words>
  <Application>Microsoft Office PowerPoint</Application>
  <PresentationFormat>Widescreen</PresentationFormat>
  <Paragraphs>635</Paragraphs>
  <Slides>78</Slides>
  <Notes>46</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78</vt:i4>
      </vt:variant>
    </vt:vector>
  </HeadingPairs>
  <TitlesOfParts>
    <vt:vector size="83" baseType="lpstr">
      <vt:lpstr>Arial</vt:lpstr>
      <vt:lpstr>Calibri</vt:lpstr>
      <vt:lpstr>Calibri Light</vt:lpstr>
      <vt:lpstr>Times New Roman</vt:lpstr>
      <vt:lpstr>Office Theme</vt:lpstr>
      <vt:lpstr>The Power of Applying Gradual Reveal to Nearly Everything We Teach in Math</vt:lpstr>
      <vt:lpstr>Like every good lesson:</vt:lpstr>
      <vt:lpstr>Straight from the 6th grade textbook </vt:lpstr>
      <vt:lpstr>Adapting what the text bestows by turning exercises into opportunities for learning</vt:lpstr>
      <vt:lpstr>Just look at what we just did:</vt:lpstr>
      <vt:lpstr>Gradual Reveal of a Stimulus</vt:lpstr>
      <vt:lpstr>Why Bother?</vt:lpstr>
      <vt:lpstr>A tale of two approaches OR  The Method to my madness</vt:lpstr>
      <vt:lpstr>A tale of two approaches</vt:lpstr>
      <vt:lpstr>A tale of two approaches</vt:lpstr>
      <vt:lpstr>A tale of two approaches</vt:lpstr>
      <vt:lpstr> Let’s Play </vt:lpstr>
      <vt:lpstr>So let’s model a more powerful example of creating and implementing a gradual reveal approach:</vt:lpstr>
      <vt:lpstr>From the book or other off-putting pages of mindless word problems</vt:lpstr>
      <vt:lpstr>Hard returns to make the reading easier</vt:lpstr>
      <vt:lpstr>Delete the question.</vt:lpstr>
      <vt:lpstr>Delete the last line of information.</vt:lpstr>
      <vt:lpstr>Replace 14 with some</vt:lpstr>
      <vt:lpstr>Delete the 2nd sentence.</vt:lpstr>
      <vt:lpstr>Replace 35 with some</vt:lpstr>
      <vt:lpstr>And then reorder from back to front</vt:lpstr>
      <vt:lpstr>Accessible Problem Solving</vt:lpstr>
      <vt:lpstr>Accessible Problem Solving</vt:lpstr>
      <vt:lpstr>Accessible Problem Solving</vt:lpstr>
      <vt:lpstr>Accessible Problem Solving</vt:lpstr>
      <vt:lpstr>Accessible Problem Solving***</vt:lpstr>
      <vt:lpstr>Accessible Problem Solving</vt:lpstr>
      <vt:lpstr>Spice it up with graphics or videos</vt:lpstr>
      <vt:lpstr>Find a video to make them smile!</vt:lpstr>
      <vt:lpstr>Good morning 3rd Graders</vt:lpstr>
      <vt:lpstr>Accessible Problem Solving</vt:lpstr>
      <vt:lpstr>Accessible Problem Solving</vt:lpstr>
      <vt:lpstr>Accessible Problem Solving</vt:lpstr>
      <vt:lpstr>Accessible Problem Solving</vt:lpstr>
      <vt:lpstr>Accessible Problem Solving</vt:lpstr>
      <vt:lpstr>Accessible Problem Solving</vt:lpstr>
      <vt:lpstr>Congratulations:  21 students were eating vanilla ice cream.</vt:lpstr>
      <vt:lpstr>OK –Let’s crank it up to Middle School:</vt:lpstr>
      <vt:lpstr>PowerPoint Presentation</vt:lpstr>
      <vt:lpstr>PowerPoint Presentation</vt:lpstr>
      <vt:lpstr>Your turn.  Breakout Rooms.  Alternatively:</vt:lpstr>
      <vt:lpstr>Richer and Deeper</vt:lpstr>
      <vt:lpstr>Some data.  What do you see?</vt:lpstr>
      <vt:lpstr>Predict some additional data</vt:lpstr>
      <vt:lpstr>How close were you?</vt:lpstr>
      <vt:lpstr>All the numbers – so?</vt:lpstr>
      <vt:lpstr>A lot more information (where are you?)</vt:lpstr>
      <vt:lpstr>Fill in the blanks</vt:lpstr>
      <vt:lpstr>PowerPoint Presentation</vt:lpstr>
      <vt:lpstr>The amusement park</vt:lpstr>
      <vt:lpstr>The Amusement Park</vt:lpstr>
      <vt:lpstr>PowerPoint Presentation</vt:lpstr>
      <vt:lpstr> Why do you think I started with these tasks? </vt:lpstr>
      <vt:lpstr>Graphs – a great task – but overwhelming</vt:lpstr>
      <vt:lpstr>Graphs – a great task – gradually revealed </vt:lpstr>
      <vt:lpstr>Graphs – a great task </vt:lpstr>
      <vt:lpstr>Graphs – a great task </vt:lpstr>
      <vt:lpstr>Graphs – a great task </vt:lpstr>
      <vt:lpstr>Graphs – a great task </vt:lpstr>
      <vt:lpstr>Graphs – a great task </vt:lpstr>
      <vt:lpstr>What could be the story here?</vt:lpstr>
      <vt:lpstr>Now what might be the story here? What additional information would help?</vt:lpstr>
      <vt:lpstr>What’s the title?  What’s the opening paragraph?</vt:lpstr>
      <vt:lpstr>Your turn – Breakout Rooms – Propose how to use gradual reveal and powerful questions to make this a powerful lesson component.</vt:lpstr>
      <vt:lpstr>Geometric Figures – Typical A complete stimulus and one narrow question</vt:lpstr>
      <vt:lpstr>Geometric Figures – gradually revealed</vt:lpstr>
      <vt:lpstr>Geometric Figures</vt:lpstr>
      <vt:lpstr>Geometric Figures</vt:lpstr>
      <vt:lpstr>Geometric Figures – typically - OY!</vt:lpstr>
      <vt:lpstr>Geometric Figures – revealed gradually</vt:lpstr>
      <vt:lpstr>Geometric Figures</vt:lpstr>
      <vt:lpstr>Geometric Figures</vt:lpstr>
      <vt:lpstr>Visual Patterns </vt:lpstr>
      <vt:lpstr>Visual Patterns - alternatively </vt:lpstr>
      <vt:lpstr>Visual Patterns </vt:lpstr>
      <vt:lpstr>PowerPoint Presentation</vt:lpstr>
      <vt:lpstr>3 Calls to Action: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stevel</dc:creator>
  <cp:lastModifiedBy>Steve Leinwand</cp:lastModifiedBy>
  <cp:revision>49</cp:revision>
  <dcterms:created xsi:type="dcterms:W3CDTF">2018-05-11T15:07:24Z</dcterms:created>
  <dcterms:modified xsi:type="dcterms:W3CDTF">2020-11-11T18:44:42Z</dcterms:modified>
</cp:coreProperties>
</file>