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Permanent Marker"/>
      <p:regular r:id="rId31"/>
    </p:embeddedFont>
    <p:embeddedFont>
      <p:font typeface="Source Sans Pr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ermanentMarker-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SourceSansPro-bold.fntdata"/><Relationship Id="rId10" Type="http://schemas.openxmlformats.org/officeDocument/2006/relationships/slide" Target="slides/slide5.xml"/><Relationship Id="rId32" Type="http://schemas.openxmlformats.org/officeDocument/2006/relationships/font" Target="fonts/SourceSansPro-regular.fntdata"/><Relationship Id="rId13" Type="http://schemas.openxmlformats.org/officeDocument/2006/relationships/slide" Target="slides/slide8.xml"/><Relationship Id="rId35" Type="http://schemas.openxmlformats.org/officeDocument/2006/relationships/font" Target="fonts/SourceSansPro-boldItalic.fntdata"/><Relationship Id="rId12" Type="http://schemas.openxmlformats.org/officeDocument/2006/relationships/slide" Target="slides/slide7.xml"/><Relationship Id="rId34" Type="http://schemas.openxmlformats.org/officeDocument/2006/relationships/font" Target="fonts/SourceSansPr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tm.org/Store/Products/Catalyzing-Change-in-High-School-Mathematics/#:~:text=Catalyzing%20Changeaddresses%20the%20fact,to%20ensure%20active%20participation%20i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min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dcc61e33b6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dcc61e33b6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dcc61e33b6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dcc61e33b6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dcc61e33b6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dcc61e33b6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db9faaae1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db9faaae1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db9faaae1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db9faaae1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db9faaae1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db9faaae1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dcc61e33b6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dcc61e33b6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30 min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dcd699841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dcd699841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480"/>
              </a:spcBef>
              <a:spcAft>
                <a:spcPts val="0"/>
              </a:spcAft>
              <a:buClr>
                <a:srgbClr val="2C343B"/>
              </a:buClr>
              <a:buSzPts val="1400"/>
              <a:buFont typeface="Source Sans Pro"/>
              <a:buChar char="●"/>
            </a:pPr>
            <a:r>
              <a:rPr lang="en" sz="1400">
                <a:solidFill>
                  <a:srgbClr val="2C343B"/>
                </a:solidFill>
                <a:latin typeface="Source Sans Pro"/>
                <a:ea typeface="Source Sans Pro"/>
                <a:cs typeface="Source Sans Pro"/>
                <a:sym typeface="Source Sans Pro"/>
              </a:rPr>
              <a:t>Focus on engaging and shaping students’: interpreting, conjecturing, generalizing, justifying and meaning-making (for example)</a:t>
            </a:r>
            <a:endParaRPr sz="1400">
              <a:solidFill>
                <a:srgbClr val="2C343B"/>
              </a:solidFill>
              <a:latin typeface="Source Sans Pro"/>
              <a:ea typeface="Source Sans Pro"/>
              <a:cs typeface="Source Sans Pro"/>
              <a:sym typeface="Source Sans Pro"/>
            </a:endParaRPr>
          </a:p>
          <a:p>
            <a:pPr indent="-317500" lvl="0" marL="457200" rtl="0" algn="l">
              <a:spcBef>
                <a:spcPts val="0"/>
              </a:spcBef>
              <a:spcAft>
                <a:spcPts val="0"/>
              </a:spcAft>
              <a:buClr>
                <a:srgbClr val="2C343B"/>
              </a:buClr>
              <a:buSzPts val="1400"/>
              <a:buFont typeface="Source Sans Pro"/>
              <a:buChar char="●"/>
            </a:pPr>
            <a:r>
              <a:rPr lang="en" sz="1400">
                <a:solidFill>
                  <a:srgbClr val="2C343B"/>
                </a:solidFill>
                <a:latin typeface="Source Sans Pro"/>
                <a:ea typeface="Source Sans Pro"/>
                <a:cs typeface="Source Sans Pro"/>
                <a:sym typeface="Source Sans Pro"/>
              </a:rPr>
              <a:t>The curriculum itself is a support for teachers</a:t>
            </a:r>
            <a:endParaRPr sz="1400">
              <a:solidFill>
                <a:srgbClr val="2C343B"/>
              </a:solidFill>
              <a:latin typeface="Source Sans Pro"/>
              <a:ea typeface="Source Sans Pro"/>
              <a:cs typeface="Source Sans Pro"/>
              <a:sym typeface="Source Sans Pr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dcd699841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dcd699841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dcd699841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dcd699841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d7caab40e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d7caab40e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Intros: 2 min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dcd699841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dcd699841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dcd699841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dcd69984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d7caab40e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d7caab40e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d7caab40e9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d7caab40e9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db9faaae1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db9faaae1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dcd699841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dcd699841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d7caab40e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d7caab40e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Ovie</a:t>
            </a:r>
            <a:endParaRPr/>
          </a:p>
          <a:p>
            <a:pPr indent="0" lvl="0" marL="0" rtl="0" algn="l">
              <a:spcBef>
                <a:spcPts val="0"/>
              </a:spcBef>
              <a:spcAft>
                <a:spcPts val="0"/>
              </a:spcAft>
              <a:buNone/>
            </a:pPr>
            <a:r>
              <a:rPr lang="en"/>
              <a:t>Credit: Aly Martinez, San Diego Unified School District </a:t>
            </a:r>
            <a:endParaRPr/>
          </a:p>
          <a:p>
            <a:pPr indent="0" lvl="0" marL="0" rtl="0" algn="l">
              <a:spcBef>
                <a:spcPts val="0"/>
              </a:spcBef>
              <a:spcAft>
                <a:spcPts val="0"/>
              </a:spcAft>
              <a:buNone/>
            </a:pPr>
            <a:r>
              <a:rPr lang="en"/>
              <a:t>3 min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d7caab40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d7caab40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Ovie: 4 min (Ovie will interview Erica)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dcc61e33b6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dcc61e33b6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 min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dcc61e33b6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dcc61e33b6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 min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dcc61e33b6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dcc61e33b6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Catalyzing Change Book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12 min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cc61e33b6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dcc61e33b6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 </a:t>
            </a:r>
            <a:endParaRPr/>
          </a:p>
          <a:p>
            <a:pPr indent="0" lvl="0" marL="0" rtl="0" algn="l">
              <a:spcBef>
                <a:spcPts val="0"/>
              </a:spcBef>
              <a:spcAft>
                <a:spcPts val="0"/>
              </a:spcAft>
              <a:buNone/>
            </a:pPr>
            <a:r>
              <a:rPr lang="en"/>
              <a:t>14 min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cc61e33b6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dcc61e33b6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16 min (Ovie intro Erica)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lu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1295550" y="1991813"/>
            <a:ext cx="6552900" cy="1159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11"/>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p:txBody>
      </p:sp>
      <p:sp>
        <p:nvSpPr>
          <p:cNvPr id="43" name="Google Shape;43;p11"/>
          <p:cNvSpPr txBox="1"/>
          <p:nvPr>
            <p:ph idx="1" type="body"/>
          </p:nvPr>
        </p:nvSpPr>
        <p:spPr>
          <a:xfrm>
            <a:off x="911700" y="1200150"/>
            <a:ext cx="7320600" cy="37257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44" name="Google Shape;44;p11"/>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12"/>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p:txBody>
      </p:sp>
      <p:sp>
        <p:nvSpPr>
          <p:cNvPr id="47" name="Google Shape;47;p12"/>
          <p:cNvSpPr txBox="1"/>
          <p:nvPr>
            <p:ph idx="1" type="body"/>
          </p:nvPr>
        </p:nvSpPr>
        <p:spPr>
          <a:xfrm>
            <a:off x="804800" y="1200150"/>
            <a:ext cx="3657000" cy="32841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8" name="Google Shape;48;p12"/>
          <p:cNvSpPr txBox="1"/>
          <p:nvPr>
            <p:ph idx="2" type="body"/>
          </p:nvPr>
        </p:nvSpPr>
        <p:spPr>
          <a:xfrm>
            <a:off x="4682201" y="1200150"/>
            <a:ext cx="3657000" cy="32841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9" name="Google Shape;49;p12"/>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p:txBody>
      </p:sp>
      <p:sp>
        <p:nvSpPr>
          <p:cNvPr id="52" name="Google Shape;52;p13"/>
          <p:cNvSpPr txBox="1"/>
          <p:nvPr>
            <p:ph idx="1" type="body"/>
          </p:nvPr>
        </p:nvSpPr>
        <p:spPr>
          <a:xfrm>
            <a:off x="489275" y="1200150"/>
            <a:ext cx="2631900" cy="3299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3" name="Google Shape;53;p13"/>
          <p:cNvSpPr txBox="1"/>
          <p:nvPr>
            <p:ph idx="2" type="body"/>
          </p:nvPr>
        </p:nvSpPr>
        <p:spPr>
          <a:xfrm>
            <a:off x="3256047" y="1200150"/>
            <a:ext cx="2631900" cy="3299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4" name="Google Shape;54;p13"/>
          <p:cNvSpPr txBox="1"/>
          <p:nvPr>
            <p:ph idx="3" type="body"/>
          </p:nvPr>
        </p:nvSpPr>
        <p:spPr>
          <a:xfrm>
            <a:off x="6022819" y="1200150"/>
            <a:ext cx="2631900" cy="3299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5" name="Google Shape;55;p13"/>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14"/>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58" name="Google Shape;58;p14"/>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 name="Shape 59"/>
        <p:cNvGrpSpPr/>
        <p:nvPr/>
      </p:nvGrpSpPr>
      <p:grpSpPr>
        <a:xfrm>
          <a:off x="0" y="0"/>
          <a:ext cx="0" cy="0"/>
          <a:chOff x="0" y="0"/>
          <a:chExt cx="0" cy="0"/>
        </a:xfrm>
      </p:grpSpPr>
      <p:sp>
        <p:nvSpPr>
          <p:cNvPr id="60" name="Google Shape;60;p15"/>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
        <p:nvSpPr>
          <p:cNvPr id="61" name="Google Shape;61;p15"/>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6"/>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_2">
  <p:cSld name="TITLE_2_2">
    <p:spTree>
      <p:nvGrpSpPr>
        <p:cNvPr id="64" name="Shape 64"/>
        <p:cNvGrpSpPr/>
        <p:nvPr/>
      </p:nvGrpSpPr>
      <p:grpSpPr>
        <a:xfrm>
          <a:off x="0" y="0"/>
          <a:ext cx="0" cy="0"/>
          <a:chOff x="0" y="0"/>
          <a:chExt cx="0" cy="0"/>
        </a:xfrm>
      </p:grpSpPr>
      <p:sp>
        <p:nvSpPr>
          <p:cNvPr id="65" name="Google Shape;65;p1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6" name="Google Shape;66;p1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7" name="Google Shape;67;p1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red">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1295550" y="1991813"/>
            <a:ext cx="6552900" cy="1159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13" name="Google Shape;13;p3"/>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yellow">
  <p:cSld name="TITLE_2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1295550" y="1991813"/>
            <a:ext cx="6552900" cy="1159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16" name="Google Shape;16;p4"/>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red">
  <p:cSld name="TITLE_1">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5"/>
          <p:cNvSpPr txBox="1"/>
          <p:nvPr>
            <p:ph type="ctrTitle"/>
          </p:nvPr>
        </p:nvSpPr>
        <p:spPr>
          <a:xfrm>
            <a:off x="1557300" y="1640494"/>
            <a:ext cx="6029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5"/>
          <p:cNvSpPr txBox="1"/>
          <p:nvPr>
            <p:ph idx="1" type="subTitle"/>
          </p:nvPr>
        </p:nvSpPr>
        <p:spPr>
          <a:xfrm>
            <a:off x="1557300" y="2668610"/>
            <a:ext cx="6029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2C343B"/>
              </a:buClr>
              <a:buSzPts val="2400"/>
              <a:buNone/>
              <a:defRPr sz="2400"/>
            </a:lvl1pPr>
            <a:lvl2pPr lvl="1" rtl="0" algn="ctr">
              <a:spcBef>
                <a:spcPts val="0"/>
              </a:spcBef>
              <a:spcAft>
                <a:spcPts val="0"/>
              </a:spcAft>
              <a:buClr>
                <a:srgbClr val="2C343B"/>
              </a:buClr>
              <a:buSzPts val="2400"/>
              <a:buNone/>
              <a:defRPr/>
            </a:lvl2pPr>
            <a:lvl3pPr lvl="2" rtl="0" algn="ctr">
              <a:spcBef>
                <a:spcPts val="0"/>
              </a:spcBef>
              <a:spcAft>
                <a:spcPts val="0"/>
              </a:spcAft>
              <a:buClr>
                <a:srgbClr val="2C343B"/>
              </a:buClr>
              <a:buSzPts val="2400"/>
              <a:buNone/>
              <a:defRPr/>
            </a:lvl3pPr>
            <a:lvl4pPr lvl="3" rtl="0" algn="ctr">
              <a:spcBef>
                <a:spcPts val="0"/>
              </a:spcBef>
              <a:spcAft>
                <a:spcPts val="0"/>
              </a:spcAft>
              <a:buClr>
                <a:srgbClr val="2C343B"/>
              </a:buClr>
              <a:buSzPts val="2400"/>
              <a:buNone/>
              <a:defRPr sz="2400"/>
            </a:lvl4pPr>
            <a:lvl5pPr lvl="4" rtl="0" algn="ctr">
              <a:spcBef>
                <a:spcPts val="0"/>
              </a:spcBef>
              <a:spcAft>
                <a:spcPts val="0"/>
              </a:spcAft>
              <a:buClr>
                <a:srgbClr val="2C343B"/>
              </a:buClr>
              <a:buSzPts val="2400"/>
              <a:buNone/>
              <a:defRPr sz="2400"/>
            </a:lvl5pPr>
            <a:lvl6pPr lvl="5" rtl="0" algn="ctr">
              <a:spcBef>
                <a:spcPts val="0"/>
              </a:spcBef>
              <a:spcAft>
                <a:spcPts val="0"/>
              </a:spcAft>
              <a:buClr>
                <a:srgbClr val="2C343B"/>
              </a:buClr>
              <a:buSzPts val="2400"/>
              <a:buNone/>
              <a:defRPr sz="2400"/>
            </a:lvl6pPr>
            <a:lvl7pPr lvl="6" rtl="0" algn="ctr">
              <a:spcBef>
                <a:spcPts val="0"/>
              </a:spcBef>
              <a:spcAft>
                <a:spcPts val="0"/>
              </a:spcAft>
              <a:buClr>
                <a:srgbClr val="2C343B"/>
              </a:buClr>
              <a:buSzPts val="2400"/>
              <a:buNone/>
              <a:defRPr sz="2400"/>
            </a:lvl7pPr>
            <a:lvl8pPr lvl="7" rtl="0" algn="ctr">
              <a:spcBef>
                <a:spcPts val="0"/>
              </a:spcBef>
              <a:spcAft>
                <a:spcPts val="0"/>
              </a:spcAft>
              <a:buClr>
                <a:srgbClr val="2C343B"/>
              </a:buClr>
              <a:buSzPts val="2400"/>
              <a:buNone/>
              <a:defRPr sz="2400"/>
            </a:lvl8pPr>
            <a:lvl9pPr lvl="8" rtl="0" algn="ctr">
              <a:spcBef>
                <a:spcPts val="0"/>
              </a:spcBef>
              <a:spcAft>
                <a:spcPts val="0"/>
              </a:spcAft>
              <a:buClr>
                <a:srgbClr val="2C343B"/>
              </a:buClr>
              <a:buSzPts val="2400"/>
              <a:buNone/>
              <a:defRPr sz="2400"/>
            </a:lvl9pPr>
          </a:lstStyle>
          <a:p/>
        </p:txBody>
      </p:sp>
      <p:sp>
        <p:nvSpPr>
          <p:cNvPr id="20" name="Google Shape;20;p5"/>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blue">
  <p:cSld name="TITLE_1_2">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ctrTitle"/>
          </p:nvPr>
        </p:nvSpPr>
        <p:spPr>
          <a:xfrm>
            <a:off x="1557300" y="1640494"/>
            <a:ext cx="6029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3" name="Google Shape;23;p6"/>
          <p:cNvSpPr txBox="1"/>
          <p:nvPr>
            <p:ph idx="1" type="subTitle"/>
          </p:nvPr>
        </p:nvSpPr>
        <p:spPr>
          <a:xfrm>
            <a:off x="1557300" y="2668610"/>
            <a:ext cx="6029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2C343B"/>
              </a:buClr>
              <a:buSzPts val="2400"/>
              <a:buNone/>
              <a:defRPr sz="2400"/>
            </a:lvl1pPr>
            <a:lvl2pPr lvl="1" rtl="0" algn="ctr">
              <a:spcBef>
                <a:spcPts val="0"/>
              </a:spcBef>
              <a:spcAft>
                <a:spcPts val="0"/>
              </a:spcAft>
              <a:buClr>
                <a:srgbClr val="2C343B"/>
              </a:buClr>
              <a:buSzPts val="2400"/>
              <a:buNone/>
              <a:defRPr/>
            </a:lvl2pPr>
            <a:lvl3pPr lvl="2" rtl="0" algn="ctr">
              <a:spcBef>
                <a:spcPts val="0"/>
              </a:spcBef>
              <a:spcAft>
                <a:spcPts val="0"/>
              </a:spcAft>
              <a:buClr>
                <a:srgbClr val="2C343B"/>
              </a:buClr>
              <a:buSzPts val="2400"/>
              <a:buNone/>
              <a:defRPr/>
            </a:lvl3pPr>
            <a:lvl4pPr lvl="3" rtl="0" algn="ctr">
              <a:spcBef>
                <a:spcPts val="0"/>
              </a:spcBef>
              <a:spcAft>
                <a:spcPts val="0"/>
              </a:spcAft>
              <a:buClr>
                <a:srgbClr val="2C343B"/>
              </a:buClr>
              <a:buSzPts val="2400"/>
              <a:buNone/>
              <a:defRPr sz="2400"/>
            </a:lvl4pPr>
            <a:lvl5pPr lvl="4" rtl="0" algn="ctr">
              <a:spcBef>
                <a:spcPts val="0"/>
              </a:spcBef>
              <a:spcAft>
                <a:spcPts val="0"/>
              </a:spcAft>
              <a:buClr>
                <a:srgbClr val="2C343B"/>
              </a:buClr>
              <a:buSzPts val="2400"/>
              <a:buNone/>
              <a:defRPr sz="2400"/>
            </a:lvl5pPr>
            <a:lvl6pPr lvl="5" rtl="0" algn="ctr">
              <a:spcBef>
                <a:spcPts val="0"/>
              </a:spcBef>
              <a:spcAft>
                <a:spcPts val="0"/>
              </a:spcAft>
              <a:buClr>
                <a:srgbClr val="2C343B"/>
              </a:buClr>
              <a:buSzPts val="2400"/>
              <a:buNone/>
              <a:defRPr sz="2400"/>
            </a:lvl6pPr>
            <a:lvl7pPr lvl="6" rtl="0" algn="ctr">
              <a:spcBef>
                <a:spcPts val="0"/>
              </a:spcBef>
              <a:spcAft>
                <a:spcPts val="0"/>
              </a:spcAft>
              <a:buClr>
                <a:srgbClr val="2C343B"/>
              </a:buClr>
              <a:buSzPts val="2400"/>
              <a:buNone/>
              <a:defRPr sz="2400"/>
            </a:lvl7pPr>
            <a:lvl8pPr lvl="7" rtl="0" algn="ctr">
              <a:spcBef>
                <a:spcPts val="0"/>
              </a:spcBef>
              <a:spcAft>
                <a:spcPts val="0"/>
              </a:spcAft>
              <a:buClr>
                <a:srgbClr val="2C343B"/>
              </a:buClr>
              <a:buSzPts val="2400"/>
              <a:buNone/>
              <a:defRPr sz="2400"/>
            </a:lvl8pPr>
            <a:lvl9pPr lvl="8" rtl="0" algn="ctr">
              <a:spcBef>
                <a:spcPts val="0"/>
              </a:spcBef>
              <a:spcAft>
                <a:spcPts val="0"/>
              </a:spcAft>
              <a:buClr>
                <a:srgbClr val="2C343B"/>
              </a:buClr>
              <a:buSzPts val="2400"/>
              <a:buNone/>
              <a:defRPr sz="2400"/>
            </a:lvl9pPr>
          </a:lstStyle>
          <a:p/>
        </p:txBody>
      </p:sp>
      <p:sp>
        <p:nvSpPr>
          <p:cNvPr id="24" name="Google Shape;24;p6"/>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yellow">
  <p:cSld name="TITLE_1_2_1">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7"/>
          <p:cNvSpPr txBox="1"/>
          <p:nvPr>
            <p:ph type="ctrTitle"/>
          </p:nvPr>
        </p:nvSpPr>
        <p:spPr>
          <a:xfrm>
            <a:off x="1557300" y="1640494"/>
            <a:ext cx="6029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7" name="Google Shape;27;p7"/>
          <p:cNvSpPr txBox="1"/>
          <p:nvPr>
            <p:ph idx="1" type="subTitle"/>
          </p:nvPr>
        </p:nvSpPr>
        <p:spPr>
          <a:xfrm>
            <a:off x="1557300" y="2668610"/>
            <a:ext cx="6029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2C343B"/>
              </a:buClr>
              <a:buSzPts val="2400"/>
              <a:buNone/>
              <a:defRPr sz="2400"/>
            </a:lvl1pPr>
            <a:lvl2pPr lvl="1" rtl="0" algn="ctr">
              <a:spcBef>
                <a:spcPts val="0"/>
              </a:spcBef>
              <a:spcAft>
                <a:spcPts val="0"/>
              </a:spcAft>
              <a:buClr>
                <a:srgbClr val="2C343B"/>
              </a:buClr>
              <a:buSzPts val="2400"/>
              <a:buNone/>
              <a:defRPr/>
            </a:lvl2pPr>
            <a:lvl3pPr lvl="2" rtl="0" algn="ctr">
              <a:spcBef>
                <a:spcPts val="0"/>
              </a:spcBef>
              <a:spcAft>
                <a:spcPts val="0"/>
              </a:spcAft>
              <a:buClr>
                <a:srgbClr val="2C343B"/>
              </a:buClr>
              <a:buSzPts val="2400"/>
              <a:buNone/>
              <a:defRPr/>
            </a:lvl3pPr>
            <a:lvl4pPr lvl="3" rtl="0" algn="ctr">
              <a:spcBef>
                <a:spcPts val="0"/>
              </a:spcBef>
              <a:spcAft>
                <a:spcPts val="0"/>
              </a:spcAft>
              <a:buClr>
                <a:srgbClr val="2C343B"/>
              </a:buClr>
              <a:buSzPts val="2400"/>
              <a:buNone/>
              <a:defRPr sz="2400"/>
            </a:lvl4pPr>
            <a:lvl5pPr lvl="4" rtl="0" algn="ctr">
              <a:spcBef>
                <a:spcPts val="0"/>
              </a:spcBef>
              <a:spcAft>
                <a:spcPts val="0"/>
              </a:spcAft>
              <a:buClr>
                <a:srgbClr val="2C343B"/>
              </a:buClr>
              <a:buSzPts val="2400"/>
              <a:buNone/>
              <a:defRPr sz="2400"/>
            </a:lvl5pPr>
            <a:lvl6pPr lvl="5" rtl="0" algn="ctr">
              <a:spcBef>
                <a:spcPts val="0"/>
              </a:spcBef>
              <a:spcAft>
                <a:spcPts val="0"/>
              </a:spcAft>
              <a:buClr>
                <a:srgbClr val="2C343B"/>
              </a:buClr>
              <a:buSzPts val="2400"/>
              <a:buNone/>
              <a:defRPr sz="2400"/>
            </a:lvl6pPr>
            <a:lvl7pPr lvl="6" rtl="0" algn="ctr">
              <a:spcBef>
                <a:spcPts val="0"/>
              </a:spcBef>
              <a:spcAft>
                <a:spcPts val="0"/>
              </a:spcAft>
              <a:buClr>
                <a:srgbClr val="2C343B"/>
              </a:buClr>
              <a:buSzPts val="2400"/>
              <a:buNone/>
              <a:defRPr sz="2400"/>
            </a:lvl7pPr>
            <a:lvl8pPr lvl="7" rtl="0" algn="ctr">
              <a:spcBef>
                <a:spcPts val="0"/>
              </a:spcBef>
              <a:spcAft>
                <a:spcPts val="0"/>
              </a:spcAft>
              <a:buClr>
                <a:srgbClr val="2C343B"/>
              </a:buClr>
              <a:buSzPts val="2400"/>
              <a:buNone/>
              <a:defRPr sz="2400"/>
            </a:lvl8pPr>
            <a:lvl9pPr lvl="8" rtl="0" algn="ctr">
              <a:spcBef>
                <a:spcPts val="0"/>
              </a:spcBef>
              <a:spcAft>
                <a:spcPts val="0"/>
              </a:spcAft>
              <a:buClr>
                <a:srgbClr val="2C343B"/>
              </a:buClr>
              <a:buSzPts val="2400"/>
              <a:buNone/>
              <a:defRPr sz="2400"/>
            </a:lvl9pPr>
          </a:lstStyle>
          <a:p/>
        </p:txBody>
      </p:sp>
      <p:sp>
        <p:nvSpPr>
          <p:cNvPr id="28" name="Google Shape;28;p7"/>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yellow">
  <p:cSld name="TITLE_1_1">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8"/>
          <p:cNvSpPr txBox="1"/>
          <p:nvPr>
            <p:ph idx="1" type="body"/>
          </p:nvPr>
        </p:nvSpPr>
        <p:spPr>
          <a:xfrm>
            <a:off x="1104300" y="2276100"/>
            <a:ext cx="6935400" cy="8199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SzPts val="2400"/>
              <a:buChar char="▸"/>
              <a:defRPr i="1" sz="2400"/>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81000" lvl="3" marL="1828800" rtl="0" algn="ctr">
              <a:spcBef>
                <a:spcPts val="0"/>
              </a:spcBef>
              <a:spcAft>
                <a:spcPts val="0"/>
              </a:spcAft>
              <a:buSzPts val="2400"/>
              <a:buChar char="●"/>
              <a:defRPr i="1" sz="2400"/>
            </a:lvl4pPr>
            <a:lvl5pPr indent="-381000" lvl="4" marL="2286000" rtl="0" algn="ctr">
              <a:spcBef>
                <a:spcPts val="0"/>
              </a:spcBef>
              <a:spcAft>
                <a:spcPts val="0"/>
              </a:spcAft>
              <a:buSzPts val="2400"/>
              <a:buChar char="○"/>
              <a:defRPr i="1" sz="2400"/>
            </a:lvl5pPr>
            <a:lvl6pPr indent="-381000" lvl="5" marL="2743200" rtl="0" algn="ctr">
              <a:spcBef>
                <a:spcPts val="0"/>
              </a:spcBef>
              <a:spcAft>
                <a:spcPts val="0"/>
              </a:spcAft>
              <a:buSzPts val="2400"/>
              <a:buChar char="■"/>
              <a:defRPr i="1" sz="2400"/>
            </a:lvl6pPr>
            <a:lvl7pPr indent="-381000" lvl="6" marL="3200400" rtl="0" algn="ctr">
              <a:spcBef>
                <a:spcPts val="0"/>
              </a:spcBef>
              <a:spcAft>
                <a:spcPts val="0"/>
              </a:spcAft>
              <a:buSzPts val="2400"/>
              <a:buChar char="●"/>
              <a:defRPr i="1" sz="2400"/>
            </a:lvl7pPr>
            <a:lvl8pPr indent="-381000" lvl="7" marL="3657600" rtl="0" algn="ctr">
              <a:spcBef>
                <a:spcPts val="0"/>
              </a:spcBef>
              <a:spcAft>
                <a:spcPts val="0"/>
              </a:spcAft>
              <a:buSzPts val="2400"/>
              <a:buChar char="○"/>
              <a:defRPr i="1" sz="2400"/>
            </a:lvl8pPr>
            <a:lvl9pPr indent="-381000" lvl="8" marL="4114800" algn="ctr">
              <a:spcBef>
                <a:spcPts val="0"/>
              </a:spcBef>
              <a:spcAft>
                <a:spcPts val="0"/>
              </a:spcAft>
              <a:buSzPts val="2400"/>
              <a:buChar char="■"/>
              <a:defRPr i="1" sz="2400"/>
            </a:lvl9pPr>
          </a:lstStyle>
          <a:p/>
        </p:txBody>
      </p:sp>
      <p:sp>
        <p:nvSpPr>
          <p:cNvPr id="31" name="Google Shape;31;p8"/>
          <p:cNvSpPr txBox="1"/>
          <p:nvPr/>
        </p:nvSpPr>
        <p:spPr>
          <a:xfrm>
            <a:off x="3593400" y="1283826"/>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accent3"/>
                </a:solidFill>
                <a:latin typeface="Permanent Marker"/>
                <a:ea typeface="Permanent Marker"/>
                <a:cs typeface="Permanent Marker"/>
                <a:sym typeface="Permanent Marker"/>
              </a:rPr>
              <a:t>“</a:t>
            </a:r>
            <a:endParaRPr sz="9600">
              <a:solidFill>
                <a:schemeClr val="accent3"/>
              </a:solidFill>
              <a:latin typeface="Permanent Marker"/>
              <a:ea typeface="Permanent Marker"/>
              <a:cs typeface="Permanent Marker"/>
              <a:sym typeface="Permanent Marker"/>
            </a:endParaRPr>
          </a:p>
        </p:txBody>
      </p:sp>
      <p:sp>
        <p:nvSpPr>
          <p:cNvPr id="32" name="Google Shape;32;p8"/>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red">
  <p:cSld name="TITLE_1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9"/>
          <p:cNvSpPr txBox="1"/>
          <p:nvPr>
            <p:ph idx="1" type="body"/>
          </p:nvPr>
        </p:nvSpPr>
        <p:spPr>
          <a:xfrm>
            <a:off x="1104300" y="2276100"/>
            <a:ext cx="6935400" cy="8199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SzPts val="2400"/>
              <a:buChar char="▸"/>
              <a:defRPr i="1" sz="2400"/>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81000" lvl="3" marL="1828800" rtl="0" algn="ctr">
              <a:spcBef>
                <a:spcPts val="0"/>
              </a:spcBef>
              <a:spcAft>
                <a:spcPts val="0"/>
              </a:spcAft>
              <a:buSzPts val="2400"/>
              <a:buChar char="●"/>
              <a:defRPr i="1" sz="2400"/>
            </a:lvl4pPr>
            <a:lvl5pPr indent="-381000" lvl="4" marL="2286000" rtl="0" algn="ctr">
              <a:spcBef>
                <a:spcPts val="0"/>
              </a:spcBef>
              <a:spcAft>
                <a:spcPts val="0"/>
              </a:spcAft>
              <a:buSzPts val="2400"/>
              <a:buChar char="○"/>
              <a:defRPr i="1" sz="2400"/>
            </a:lvl5pPr>
            <a:lvl6pPr indent="-381000" lvl="5" marL="2743200" rtl="0" algn="ctr">
              <a:spcBef>
                <a:spcPts val="0"/>
              </a:spcBef>
              <a:spcAft>
                <a:spcPts val="0"/>
              </a:spcAft>
              <a:buSzPts val="2400"/>
              <a:buChar char="■"/>
              <a:defRPr i="1" sz="2400"/>
            </a:lvl6pPr>
            <a:lvl7pPr indent="-381000" lvl="6" marL="3200400" rtl="0" algn="ctr">
              <a:spcBef>
                <a:spcPts val="0"/>
              </a:spcBef>
              <a:spcAft>
                <a:spcPts val="0"/>
              </a:spcAft>
              <a:buSzPts val="2400"/>
              <a:buChar char="●"/>
              <a:defRPr i="1" sz="2400"/>
            </a:lvl7pPr>
            <a:lvl8pPr indent="-381000" lvl="7" marL="3657600" rtl="0" algn="ctr">
              <a:spcBef>
                <a:spcPts val="0"/>
              </a:spcBef>
              <a:spcAft>
                <a:spcPts val="0"/>
              </a:spcAft>
              <a:buSzPts val="2400"/>
              <a:buChar char="○"/>
              <a:defRPr i="1" sz="2400"/>
            </a:lvl8pPr>
            <a:lvl9pPr indent="-381000" lvl="8" marL="4114800" rtl="0" algn="ctr">
              <a:spcBef>
                <a:spcPts val="0"/>
              </a:spcBef>
              <a:spcAft>
                <a:spcPts val="0"/>
              </a:spcAft>
              <a:buSzPts val="2400"/>
              <a:buChar char="■"/>
              <a:defRPr i="1" sz="2400"/>
            </a:lvl9pPr>
          </a:lstStyle>
          <a:p/>
        </p:txBody>
      </p:sp>
      <p:sp>
        <p:nvSpPr>
          <p:cNvPr id="35" name="Google Shape;35;p9"/>
          <p:cNvSpPr txBox="1"/>
          <p:nvPr/>
        </p:nvSpPr>
        <p:spPr>
          <a:xfrm>
            <a:off x="3593400" y="992123"/>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accent1"/>
                </a:solidFill>
                <a:latin typeface="Permanent Marker"/>
                <a:ea typeface="Permanent Marker"/>
                <a:cs typeface="Permanent Marker"/>
                <a:sym typeface="Permanent Marker"/>
              </a:rPr>
              <a:t>“</a:t>
            </a:r>
            <a:endParaRPr sz="9600">
              <a:solidFill>
                <a:schemeClr val="accent1"/>
              </a:solidFill>
              <a:latin typeface="Permanent Marker"/>
              <a:ea typeface="Permanent Marker"/>
              <a:cs typeface="Permanent Marker"/>
              <a:sym typeface="Permanent Marker"/>
            </a:endParaRPr>
          </a:p>
        </p:txBody>
      </p:sp>
      <p:sp>
        <p:nvSpPr>
          <p:cNvPr id="36" name="Google Shape;36;p9"/>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blue">
  <p:cSld name="TITLE_1_1_1_1">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10"/>
          <p:cNvSpPr txBox="1"/>
          <p:nvPr>
            <p:ph idx="1" type="body"/>
          </p:nvPr>
        </p:nvSpPr>
        <p:spPr>
          <a:xfrm>
            <a:off x="1104300" y="2276100"/>
            <a:ext cx="6935400" cy="8199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SzPts val="2400"/>
              <a:buChar char="▸"/>
              <a:defRPr i="1" sz="2400"/>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81000" lvl="3" marL="1828800" rtl="0" algn="ctr">
              <a:spcBef>
                <a:spcPts val="0"/>
              </a:spcBef>
              <a:spcAft>
                <a:spcPts val="0"/>
              </a:spcAft>
              <a:buSzPts val="2400"/>
              <a:buChar char="●"/>
              <a:defRPr i="1" sz="2400"/>
            </a:lvl4pPr>
            <a:lvl5pPr indent="-381000" lvl="4" marL="2286000" rtl="0" algn="ctr">
              <a:spcBef>
                <a:spcPts val="0"/>
              </a:spcBef>
              <a:spcAft>
                <a:spcPts val="0"/>
              </a:spcAft>
              <a:buSzPts val="2400"/>
              <a:buChar char="○"/>
              <a:defRPr i="1" sz="2400"/>
            </a:lvl5pPr>
            <a:lvl6pPr indent="-381000" lvl="5" marL="2743200" rtl="0" algn="ctr">
              <a:spcBef>
                <a:spcPts val="0"/>
              </a:spcBef>
              <a:spcAft>
                <a:spcPts val="0"/>
              </a:spcAft>
              <a:buSzPts val="2400"/>
              <a:buChar char="■"/>
              <a:defRPr i="1" sz="2400"/>
            </a:lvl6pPr>
            <a:lvl7pPr indent="-381000" lvl="6" marL="3200400" rtl="0" algn="ctr">
              <a:spcBef>
                <a:spcPts val="0"/>
              </a:spcBef>
              <a:spcAft>
                <a:spcPts val="0"/>
              </a:spcAft>
              <a:buSzPts val="2400"/>
              <a:buChar char="●"/>
              <a:defRPr i="1" sz="2400"/>
            </a:lvl7pPr>
            <a:lvl8pPr indent="-381000" lvl="7" marL="3657600" rtl="0" algn="ctr">
              <a:spcBef>
                <a:spcPts val="0"/>
              </a:spcBef>
              <a:spcAft>
                <a:spcPts val="0"/>
              </a:spcAft>
              <a:buSzPts val="2400"/>
              <a:buChar char="○"/>
              <a:defRPr i="1" sz="2400"/>
            </a:lvl8pPr>
            <a:lvl9pPr indent="-381000" lvl="8" marL="4114800" rtl="0" algn="ctr">
              <a:spcBef>
                <a:spcPts val="0"/>
              </a:spcBef>
              <a:spcAft>
                <a:spcPts val="0"/>
              </a:spcAft>
              <a:buSzPts val="2400"/>
              <a:buChar char="■"/>
              <a:defRPr i="1" sz="2400"/>
            </a:lvl9pPr>
          </a:lstStyle>
          <a:p/>
        </p:txBody>
      </p:sp>
      <p:sp>
        <p:nvSpPr>
          <p:cNvPr id="39" name="Google Shape;39;p10"/>
          <p:cNvSpPr txBox="1"/>
          <p:nvPr/>
        </p:nvSpPr>
        <p:spPr>
          <a:xfrm>
            <a:off x="3593400" y="1283826"/>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accent5"/>
                </a:solidFill>
                <a:latin typeface="Permanent Marker"/>
                <a:ea typeface="Permanent Marker"/>
                <a:cs typeface="Permanent Marker"/>
                <a:sym typeface="Permanent Marker"/>
              </a:rPr>
              <a:t>“</a:t>
            </a:r>
            <a:endParaRPr sz="9600">
              <a:solidFill>
                <a:schemeClr val="accent5"/>
              </a:solidFill>
              <a:latin typeface="Permanent Marker"/>
              <a:ea typeface="Permanent Marker"/>
              <a:cs typeface="Permanent Marker"/>
              <a:sym typeface="Permanent Marker"/>
            </a:endParaRPr>
          </a:p>
        </p:txBody>
      </p:sp>
      <p:sp>
        <p:nvSpPr>
          <p:cNvPr id="40" name="Google Shape;40;p10"/>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2622"/>
            <a:ext cx="8229600" cy="8574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1pPr>
            <a:lvl2pPr lvl="1"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2pPr>
            <a:lvl3pPr lvl="2"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3pPr>
            <a:lvl4pPr lvl="3"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4pPr>
            <a:lvl5pPr lvl="4"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5pPr>
            <a:lvl6pPr lvl="5"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6pPr>
            <a:lvl7pPr lvl="6"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7pPr>
            <a:lvl8pPr lvl="7"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8pPr>
            <a:lvl9pPr lvl="8"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9pPr>
          </a:lstStyle>
          <a:p/>
        </p:txBody>
      </p:sp>
      <p:sp>
        <p:nvSpPr>
          <p:cNvPr id="7" name="Google Shape;7;p1"/>
          <p:cNvSpPr txBox="1"/>
          <p:nvPr>
            <p:ph idx="1" type="body"/>
          </p:nvPr>
        </p:nvSpPr>
        <p:spPr>
          <a:xfrm>
            <a:off x="911700" y="1200150"/>
            <a:ext cx="7320600" cy="37257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1pPr>
            <a:lvl2pPr indent="-381000" lvl="1" marL="9144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indent="-381000" lvl="2" marL="13716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indent="-381000" lvl="3" marL="18288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indent="-381000" lvl="4" marL="2286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indent="-381000" lvl="5" marL="27432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indent="-381000" lvl="6" marL="32004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indent="-381000" lvl="7" marL="36576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indent="-381000" lvl="8" marL="41148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4297650" y="4859852"/>
            <a:ext cx="548700" cy="283800"/>
          </a:xfrm>
          <a:prstGeom prst="rect">
            <a:avLst/>
          </a:prstGeom>
          <a:noFill/>
          <a:ln>
            <a:noFill/>
          </a:ln>
        </p:spPr>
        <p:txBody>
          <a:bodyPr anchorCtr="0" anchor="t" bIns="91425" lIns="91425" spcFirstLastPara="1" rIns="91425" wrap="square" tIns="91425">
            <a:noAutofit/>
          </a:bodyPr>
          <a:lstStyle>
            <a:lvl1pPr lvl="0" algn="ctr">
              <a:buNone/>
              <a:defRPr sz="1200">
                <a:solidFill>
                  <a:schemeClr val="dk2"/>
                </a:solidFill>
                <a:latin typeface="Permanent Marker"/>
                <a:ea typeface="Permanent Marker"/>
                <a:cs typeface="Permanent Marker"/>
                <a:sym typeface="Permanent Marker"/>
              </a:defRPr>
            </a:lvl1pPr>
            <a:lvl2pPr lvl="1" algn="ctr">
              <a:buNone/>
              <a:defRPr sz="1200">
                <a:solidFill>
                  <a:schemeClr val="dk2"/>
                </a:solidFill>
                <a:latin typeface="Permanent Marker"/>
                <a:ea typeface="Permanent Marker"/>
                <a:cs typeface="Permanent Marker"/>
                <a:sym typeface="Permanent Marker"/>
              </a:defRPr>
            </a:lvl2pPr>
            <a:lvl3pPr lvl="2" algn="ctr">
              <a:buNone/>
              <a:defRPr sz="1200">
                <a:solidFill>
                  <a:schemeClr val="dk2"/>
                </a:solidFill>
                <a:latin typeface="Permanent Marker"/>
                <a:ea typeface="Permanent Marker"/>
                <a:cs typeface="Permanent Marker"/>
                <a:sym typeface="Permanent Marker"/>
              </a:defRPr>
            </a:lvl3pPr>
            <a:lvl4pPr lvl="3" algn="ctr">
              <a:buNone/>
              <a:defRPr sz="1200">
                <a:solidFill>
                  <a:schemeClr val="dk2"/>
                </a:solidFill>
                <a:latin typeface="Permanent Marker"/>
                <a:ea typeface="Permanent Marker"/>
                <a:cs typeface="Permanent Marker"/>
                <a:sym typeface="Permanent Marker"/>
              </a:defRPr>
            </a:lvl4pPr>
            <a:lvl5pPr lvl="4" algn="ctr">
              <a:buNone/>
              <a:defRPr sz="1200">
                <a:solidFill>
                  <a:schemeClr val="dk2"/>
                </a:solidFill>
                <a:latin typeface="Permanent Marker"/>
                <a:ea typeface="Permanent Marker"/>
                <a:cs typeface="Permanent Marker"/>
                <a:sym typeface="Permanent Marker"/>
              </a:defRPr>
            </a:lvl5pPr>
            <a:lvl6pPr lvl="5" algn="ctr">
              <a:buNone/>
              <a:defRPr sz="1200">
                <a:solidFill>
                  <a:schemeClr val="dk2"/>
                </a:solidFill>
                <a:latin typeface="Permanent Marker"/>
                <a:ea typeface="Permanent Marker"/>
                <a:cs typeface="Permanent Marker"/>
                <a:sym typeface="Permanent Marker"/>
              </a:defRPr>
            </a:lvl6pPr>
            <a:lvl7pPr lvl="6" algn="ctr">
              <a:buNone/>
              <a:defRPr sz="1200">
                <a:solidFill>
                  <a:schemeClr val="dk2"/>
                </a:solidFill>
                <a:latin typeface="Permanent Marker"/>
                <a:ea typeface="Permanent Marker"/>
                <a:cs typeface="Permanent Marker"/>
                <a:sym typeface="Permanent Marker"/>
              </a:defRPr>
            </a:lvl7pPr>
            <a:lvl8pPr lvl="7" algn="ctr">
              <a:buNone/>
              <a:defRPr sz="1200">
                <a:solidFill>
                  <a:schemeClr val="dk2"/>
                </a:solidFill>
                <a:latin typeface="Permanent Marker"/>
                <a:ea typeface="Permanent Marker"/>
                <a:cs typeface="Permanent Marker"/>
                <a:sym typeface="Permanent Marker"/>
              </a:defRPr>
            </a:lvl8pPr>
            <a:lvl9pPr lvl="8" algn="ctr">
              <a:buNone/>
              <a:defRPr sz="1200">
                <a:solidFill>
                  <a:schemeClr val="dk2"/>
                </a:solidFill>
                <a:latin typeface="Permanent Marker"/>
                <a:ea typeface="Permanent Marker"/>
                <a:cs typeface="Permanent Marker"/>
                <a:sym typeface="Permanent Marker"/>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hyperlink" Target="https://escholarship.org/uc/item/25d4s7vq"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hyperlink" Target="https://escholarship.org/uc/item/25d4s7vq"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hyperlink" Target="https://jamboard.google.com/d/157Px1mANH4WXkInYXJYhTpovtHrvqkXGVonqo8zMMpk/copy?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hyperlink" Target="https://drive.google.com/file/d/1CaBw1bwiph48aHZ4MPBwU2NMgDUPRdy3/view" TargetMode="Externa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hyperlink" Target="mailto:eheinzman@ucsd.edu" TargetMode="External"/><Relationship Id="rId4" Type="http://schemas.openxmlformats.org/officeDocument/2006/relationships/hyperlink" Target="mailto:osoto@ucsd.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www.nctm.org/uploadedFiles/Research_and_Advocacy/Advocacy_Toolkit/15699_Catalyzing%20Exec%20Summary%20rlt.pdf" TargetMode="External"/><Relationship Id="rId4" Type="http://schemas.openxmlformats.org/officeDocument/2006/relationships/hyperlink" Target="https://www.utdanacenter.org/our-work/k-12-education/launch-years" TargetMode="External"/><Relationship Id="rId5" Type="http://schemas.openxmlformats.org/officeDocument/2006/relationships/hyperlink" Target="https://justequations.org/wp-content/uploads/Just-Equations-2019-Report-Branching-Out-Digital.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hyperlink" Target="https://www.cde.ca.gov/ci/ma/cf/" TargetMode="External"/><Relationship Id="rId4" Type="http://schemas.openxmlformats.org/officeDocument/2006/relationships/hyperlink" Target="http://education.ohio.gov/Topics/Learning-in-Ohio/Mathematics/Resources-for-Mathematics" TargetMode="External"/><Relationship Id="rId9" Type="http://schemas.openxmlformats.org/officeDocument/2006/relationships/hyperlink" Target="https://dmpc.sdsu.edu/" TargetMode="External"/><Relationship Id="rId5" Type="http://schemas.openxmlformats.org/officeDocument/2006/relationships/hyperlink" Target="https://www.oregon.gov/ode/educator-resources/standards/mathematics/Pages/Oregon-Math-Project.aspx" TargetMode="External"/><Relationship Id="rId6" Type="http://schemas.openxmlformats.org/officeDocument/2006/relationships/hyperlink" Target="https://www.doe.virginia.gov/instruction/mathematics/vmpi/index.shtml" TargetMode="External"/><Relationship Id="rId7" Type="http://schemas.openxmlformats.org/officeDocument/2006/relationships/hyperlink" Target="http://cmrci.csu-eppsp.org/cmrci" TargetMode="External"/><Relationship Id="rId8" Type="http://schemas.openxmlformats.org/officeDocument/2006/relationships/hyperlink" Target="https://www.introdatascience.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8"/>
          <p:cNvSpPr txBox="1"/>
          <p:nvPr>
            <p:ph type="ctrTitle"/>
          </p:nvPr>
        </p:nvSpPr>
        <p:spPr>
          <a:xfrm>
            <a:off x="1102175" y="1991825"/>
            <a:ext cx="70878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3480"/>
              <a:t>Math Is No Longer A Four-letter Word: Student Experiences in Two Rigorous Non-Traditional Senior Year Math Courses</a:t>
            </a:r>
            <a:endParaRPr sz="3480"/>
          </a:p>
          <a:p>
            <a:pPr indent="0" lvl="0" marL="0" rtl="0" algn="ctr">
              <a:spcBef>
                <a:spcPts val="0"/>
              </a:spcBef>
              <a:spcAft>
                <a:spcPts val="0"/>
              </a:spcAft>
              <a:buSzPts val="990"/>
              <a:buNone/>
            </a:pPr>
            <a:r>
              <a:rPr lang="en" sz="3480"/>
              <a:t>Erica Heinzman &amp; Osvaldo Soto</a:t>
            </a:r>
            <a:endParaRPr sz="3480"/>
          </a:p>
          <a:p>
            <a:pPr indent="0" lvl="0" marL="0" rtl="0" algn="ctr">
              <a:spcBef>
                <a:spcPts val="0"/>
              </a:spcBef>
              <a:spcAft>
                <a:spcPts val="0"/>
              </a:spcAft>
              <a:buSzPts val="990"/>
              <a:buNone/>
            </a:pPr>
            <a:r>
              <a:rPr lang="en" sz="3480">
                <a:solidFill>
                  <a:srgbClr val="FF9900"/>
                </a:solidFill>
              </a:rPr>
              <a:t>http://bit.ly/TODOS2021</a:t>
            </a:r>
            <a:endParaRPr sz="3480">
              <a:solidFill>
                <a:srgbClr val="FF99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7"/>
          <p:cNvSpPr txBox="1"/>
          <p:nvPr>
            <p:ph type="title"/>
          </p:nvPr>
        </p:nvSpPr>
        <p:spPr>
          <a:xfrm>
            <a:off x="457200" y="3"/>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u="sng">
                <a:solidFill>
                  <a:schemeClr val="hlink"/>
                </a:solidFill>
                <a:hlinkClick r:id="rId3"/>
              </a:rPr>
              <a:t>Research Design</a:t>
            </a:r>
            <a:endParaRPr sz="3000"/>
          </a:p>
        </p:txBody>
      </p:sp>
      <p:sp>
        <p:nvSpPr>
          <p:cNvPr id="126" name="Google Shape;126;p27"/>
          <p:cNvSpPr txBox="1"/>
          <p:nvPr>
            <p:ph idx="1" type="body"/>
          </p:nvPr>
        </p:nvSpPr>
        <p:spPr>
          <a:xfrm>
            <a:off x="911700" y="1200150"/>
            <a:ext cx="73206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Mixed Methods </a:t>
            </a:r>
            <a:endParaRPr/>
          </a:p>
          <a:p>
            <a:pPr indent="-381000" lvl="0" marL="457200" rtl="0" algn="l">
              <a:spcBef>
                <a:spcPts val="600"/>
              </a:spcBef>
              <a:spcAft>
                <a:spcPts val="0"/>
              </a:spcAft>
              <a:buSzPts val="2400"/>
              <a:buChar char="-"/>
            </a:pPr>
            <a:r>
              <a:rPr lang="en"/>
              <a:t>Observations </a:t>
            </a:r>
            <a:endParaRPr/>
          </a:p>
          <a:p>
            <a:pPr indent="-381000" lvl="0" marL="457200" rtl="0" algn="l">
              <a:spcBef>
                <a:spcPts val="0"/>
              </a:spcBef>
              <a:spcAft>
                <a:spcPts val="0"/>
              </a:spcAft>
              <a:buSzPts val="2400"/>
              <a:buChar char="-"/>
            </a:pPr>
            <a:r>
              <a:rPr lang="en"/>
              <a:t>Students &amp; Teacher Interviews </a:t>
            </a:r>
            <a:endParaRPr/>
          </a:p>
          <a:p>
            <a:pPr indent="-381000" lvl="0" marL="457200" rtl="0" algn="l">
              <a:spcBef>
                <a:spcPts val="0"/>
              </a:spcBef>
              <a:spcAft>
                <a:spcPts val="0"/>
              </a:spcAft>
              <a:buSzPts val="2400"/>
              <a:buChar char="-"/>
            </a:pPr>
            <a:r>
              <a:rPr lang="en"/>
              <a:t>Survey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Two School Sites </a:t>
            </a:r>
            <a:endParaRPr/>
          </a:p>
          <a:p>
            <a:pPr indent="-381000" lvl="0" marL="457200" rtl="0" algn="l">
              <a:spcBef>
                <a:spcPts val="600"/>
              </a:spcBef>
              <a:spcAft>
                <a:spcPts val="0"/>
              </a:spcAft>
              <a:buSzPts val="2400"/>
              <a:buChar char="-"/>
            </a:pPr>
            <a:r>
              <a:rPr lang="en"/>
              <a:t>Mediterranean High School (DMPC) </a:t>
            </a:r>
            <a:endParaRPr/>
          </a:p>
          <a:p>
            <a:pPr indent="-381000" lvl="0" marL="457200" rtl="0" algn="l">
              <a:spcBef>
                <a:spcPts val="0"/>
              </a:spcBef>
              <a:spcAft>
                <a:spcPts val="0"/>
              </a:spcAft>
              <a:buSzPts val="2400"/>
              <a:buChar char="-"/>
            </a:pPr>
            <a:r>
              <a:rPr lang="en"/>
              <a:t>Sierra Madre High School (IDS)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8"/>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t>Self-Determination Theory </a:t>
            </a:r>
            <a:endParaRPr b="1" sz="3000"/>
          </a:p>
        </p:txBody>
      </p:sp>
      <p:sp>
        <p:nvSpPr>
          <p:cNvPr id="132" name="Google Shape;132;p28"/>
          <p:cNvSpPr txBox="1"/>
          <p:nvPr>
            <p:ph idx="1" type="body"/>
          </p:nvPr>
        </p:nvSpPr>
        <p:spPr>
          <a:xfrm>
            <a:off x="1049725" y="1200150"/>
            <a:ext cx="3657000" cy="3284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3000"/>
              <a:t>Competence		</a:t>
            </a:r>
            <a:endParaRPr sz="3000"/>
          </a:p>
          <a:p>
            <a:pPr indent="0" lvl="0" marL="0" rtl="0" algn="l">
              <a:spcBef>
                <a:spcPts val="600"/>
              </a:spcBef>
              <a:spcAft>
                <a:spcPts val="0"/>
              </a:spcAft>
              <a:buNone/>
            </a:pPr>
            <a:r>
              <a:t/>
            </a:r>
            <a:endParaRPr sz="3000"/>
          </a:p>
          <a:p>
            <a:pPr indent="0" lvl="0" marL="0" rtl="0" algn="l">
              <a:spcBef>
                <a:spcPts val="600"/>
              </a:spcBef>
              <a:spcAft>
                <a:spcPts val="0"/>
              </a:spcAft>
              <a:buNone/>
            </a:pPr>
            <a:r>
              <a:rPr lang="en" sz="3000"/>
              <a:t>Autonomy</a:t>
            </a:r>
            <a:endParaRPr sz="3000"/>
          </a:p>
          <a:p>
            <a:pPr indent="0" lvl="0" marL="0" rtl="0" algn="l">
              <a:spcBef>
                <a:spcPts val="600"/>
              </a:spcBef>
              <a:spcAft>
                <a:spcPts val="0"/>
              </a:spcAft>
              <a:buNone/>
            </a:pPr>
            <a:r>
              <a:t/>
            </a:r>
            <a:endParaRPr sz="3000"/>
          </a:p>
          <a:p>
            <a:pPr indent="0" lvl="0" marL="0" rtl="0" algn="l">
              <a:spcBef>
                <a:spcPts val="600"/>
              </a:spcBef>
              <a:spcAft>
                <a:spcPts val="0"/>
              </a:spcAft>
              <a:buNone/>
            </a:pPr>
            <a:r>
              <a:rPr lang="en" sz="3000"/>
              <a:t>Relatedness</a:t>
            </a:r>
            <a:r>
              <a:rPr lang="en"/>
              <a:t> </a:t>
            </a:r>
            <a:endParaRPr/>
          </a:p>
        </p:txBody>
      </p:sp>
      <p:sp>
        <p:nvSpPr>
          <p:cNvPr id="133" name="Google Shape;133;p28"/>
          <p:cNvSpPr txBox="1"/>
          <p:nvPr>
            <p:ph idx="2" type="body"/>
          </p:nvPr>
        </p:nvSpPr>
        <p:spPr>
          <a:xfrm>
            <a:off x="4927126" y="1200150"/>
            <a:ext cx="3657000" cy="3284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3000"/>
              <a:t>Self-Efficacy </a:t>
            </a:r>
            <a:endParaRPr sz="3000"/>
          </a:p>
          <a:p>
            <a:pPr indent="0" lvl="0" marL="0" rtl="0" algn="l">
              <a:spcBef>
                <a:spcPts val="600"/>
              </a:spcBef>
              <a:spcAft>
                <a:spcPts val="0"/>
              </a:spcAft>
              <a:buNone/>
            </a:pPr>
            <a:r>
              <a:t/>
            </a:r>
            <a:endParaRPr sz="3000"/>
          </a:p>
          <a:p>
            <a:pPr indent="0" lvl="0" marL="0" rtl="0" algn="l">
              <a:spcBef>
                <a:spcPts val="600"/>
              </a:spcBef>
              <a:spcAft>
                <a:spcPts val="0"/>
              </a:spcAft>
              <a:buNone/>
            </a:pPr>
            <a:r>
              <a:rPr lang="en" sz="3000"/>
              <a:t>Agency </a:t>
            </a:r>
            <a:endParaRPr sz="3000"/>
          </a:p>
          <a:p>
            <a:pPr indent="0" lvl="0" marL="0" rtl="0" algn="l">
              <a:spcBef>
                <a:spcPts val="600"/>
              </a:spcBef>
              <a:spcAft>
                <a:spcPts val="0"/>
              </a:spcAft>
              <a:buNone/>
            </a:pPr>
            <a:r>
              <a:t/>
            </a:r>
            <a:endParaRPr sz="3000"/>
          </a:p>
          <a:p>
            <a:pPr indent="0" lvl="0" marL="0" rtl="0" algn="l">
              <a:spcBef>
                <a:spcPts val="600"/>
              </a:spcBef>
              <a:spcAft>
                <a:spcPts val="0"/>
              </a:spcAft>
              <a:buNone/>
            </a:pPr>
            <a:r>
              <a:rPr lang="en" sz="3000"/>
              <a:t>Sense of Belonging</a:t>
            </a:r>
            <a:endParaRPr sz="3000"/>
          </a:p>
        </p:txBody>
      </p:sp>
      <p:cxnSp>
        <p:nvCxnSpPr>
          <p:cNvPr id="134" name="Google Shape;134;p28"/>
          <p:cNvCxnSpPr/>
          <p:nvPr/>
        </p:nvCxnSpPr>
        <p:spPr>
          <a:xfrm>
            <a:off x="3337150" y="1637950"/>
            <a:ext cx="1423800" cy="0"/>
          </a:xfrm>
          <a:prstGeom prst="straightConnector1">
            <a:avLst/>
          </a:prstGeom>
          <a:noFill/>
          <a:ln cap="flat" cmpd="sng" w="76200">
            <a:solidFill>
              <a:schemeClr val="dk2"/>
            </a:solidFill>
            <a:prstDash val="solid"/>
            <a:round/>
            <a:headEnd len="med" w="med" type="none"/>
            <a:tailEnd len="med" w="med" type="triangle"/>
          </a:ln>
        </p:spPr>
      </p:cxnSp>
      <p:cxnSp>
        <p:nvCxnSpPr>
          <p:cNvPr id="135" name="Google Shape;135;p28"/>
          <p:cNvCxnSpPr/>
          <p:nvPr/>
        </p:nvCxnSpPr>
        <p:spPr>
          <a:xfrm>
            <a:off x="3282925" y="2571750"/>
            <a:ext cx="1423800" cy="0"/>
          </a:xfrm>
          <a:prstGeom prst="straightConnector1">
            <a:avLst/>
          </a:prstGeom>
          <a:noFill/>
          <a:ln cap="flat" cmpd="sng" w="76200">
            <a:solidFill>
              <a:schemeClr val="dk2"/>
            </a:solidFill>
            <a:prstDash val="solid"/>
            <a:round/>
            <a:headEnd len="med" w="med" type="none"/>
            <a:tailEnd len="med" w="med" type="triangle"/>
          </a:ln>
        </p:spPr>
      </p:cxnSp>
      <p:cxnSp>
        <p:nvCxnSpPr>
          <p:cNvPr id="136" name="Google Shape;136;p28"/>
          <p:cNvCxnSpPr/>
          <p:nvPr/>
        </p:nvCxnSpPr>
        <p:spPr>
          <a:xfrm>
            <a:off x="3337150" y="3672550"/>
            <a:ext cx="1423800" cy="0"/>
          </a:xfrm>
          <a:prstGeom prst="straightConnector1">
            <a:avLst/>
          </a:prstGeom>
          <a:noFill/>
          <a:ln cap="flat" cmpd="sng" w="76200">
            <a:solidFill>
              <a:schemeClr val="dk2"/>
            </a:solidFill>
            <a:prstDash val="solid"/>
            <a:round/>
            <a:headEnd len="med" w="med" type="none"/>
            <a:tailEnd len="med" w="med" type="triangle"/>
          </a:ln>
        </p:spPr>
      </p:cxnSp>
      <p:sp>
        <p:nvSpPr>
          <p:cNvPr id="137" name="Google Shape;137;p28"/>
          <p:cNvSpPr txBox="1"/>
          <p:nvPr/>
        </p:nvSpPr>
        <p:spPr>
          <a:xfrm>
            <a:off x="704175" y="4454650"/>
            <a:ext cx="733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Sans Pro"/>
                <a:ea typeface="Source Sans Pro"/>
                <a:cs typeface="Source Sans Pro"/>
                <a:sym typeface="Source Sans Pro"/>
              </a:rPr>
              <a:t>(Ryan &amp; Deci, 2000) </a:t>
            </a:r>
            <a:endParaRPr>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9"/>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u="sng">
                <a:solidFill>
                  <a:schemeClr val="hlink"/>
                </a:solidFill>
                <a:hlinkClick r:id="rId3"/>
              </a:rPr>
              <a:t>Findings</a:t>
            </a:r>
            <a:endParaRPr sz="3000"/>
          </a:p>
        </p:txBody>
      </p:sp>
      <p:sp>
        <p:nvSpPr>
          <p:cNvPr id="143" name="Google Shape;143;p29"/>
          <p:cNvSpPr txBox="1"/>
          <p:nvPr>
            <p:ph idx="1" type="body"/>
          </p:nvPr>
        </p:nvSpPr>
        <p:spPr>
          <a:xfrm>
            <a:off x="911700" y="1200150"/>
            <a:ext cx="7320600" cy="3725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Experience Curiosity and Creative Freedom (Competence &amp; Autonomy)</a:t>
            </a:r>
            <a:endParaRPr/>
          </a:p>
          <a:p>
            <a:pPr indent="0" lvl="0" marL="457200" rtl="0" algn="l">
              <a:spcBef>
                <a:spcPts val="600"/>
              </a:spcBef>
              <a:spcAft>
                <a:spcPts val="0"/>
              </a:spcAft>
              <a:buNone/>
            </a:pPr>
            <a:r>
              <a:t/>
            </a:r>
            <a:endParaRPr/>
          </a:p>
          <a:p>
            <a:pPr indent="-381000" lvl="0" marL="457200" rtl="0" algn="l">
              <a:spcBef>
                <a:spcPts val="600"/>
              </a:spcBef>
              <a:spcAft>
                <a:spcPts val="0"/>
              </a:spcAft>
              <a:buSzPts val="2400"/>
              <a:buChar char="▸"/>
            </a:pPr>
            <a:r>
              <a:rPr lang="en"/>
              <a:t>Feel Connected to a Community of Learners (Relatedness)</a:t>
            </a:r>
            <a:endParaRPr/>
          </a:p>
          <a:p>
            <a:pPr indent="0" lvl="0" marL="457200" rtl="0" algn="l">
              <a:spcBef>
                <a:spcPts val="600"/>
              </a:spcBef>
              <a:spcAft>
                <a:spcPts val="0"/>
              </a:spcAft>
              <a:buNone/>
            </a:pPr>
            <a:r>
              <a:t/>
            </a:r>
            <a:endParaRPr/>
          </a:p>
          <a:p>
            <a:pPr indent="-381000" lvl="0" marL="457200" rtl="0" algn="l">
              <a:spcBef>
                <a:spcPts val="600"/>
              </a:spcBef>
              <a:spcAft>
                <a:spcPts val="0"/>
              </a:spcAft>
              <a:buSzPts val="2400"/>
              <a:buChar char="▸"/>
            </a:pPr>
            <a:r>
              <a:rPr lang="en"/>
              <a:t>Use “Easy” in Complex Ways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0"/>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Experience Curiosity and Creative Freedom (Competence &amp; Autonomy)</a:t>
            </a:r>
            <a:endParaRPr b="1"/>
          </a:p>
        </p:txBody>
      </p:sp>
      <p:sp>
        <p:nvSpPr>
          <p:cNvPr id="149" name="Google Shape;149;p30"/>
          <p:cNvSpPr txBox="1"/>
          <p:nvPr>
            <p:ph idx="1" type="body"/>
          </p:nvPr>
        </p:nvSpPr>
        <p:spPr>
          <a:xfrm>
            <a:off x="804800" y="1200150"/>
            <a:ext cx="3657000" cy="3284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i="1" lang="en"/>
              <a:t>“With regular math, it's the set equation and then you find your numbers. But with discrete, you have your numbers and then you find the equation....And that's why I like discrete a lot more than I like regular math”</a:t>
            </a:r>
            <a:endParaRPr i="1"/>
          </a:p>
          <a:p>
            <a:pPr indent="0" lvl="0" marL="0" rtl="0" algn="l">
              <a:spcBef>
                <a:spcPts val="600"/>
              </a:spcBef>
              <a:spcAft>
                <a:spcPts val="0"/>
              </a:spcAft>
              <a:buNone/>
            </a:pPr>
            <a:r>
              <a:rPr lang="en"/>
              <a:t>Nia, Black DMPC Senior </a:t>
            </a:r>
            <a:endParaRPr/>
          </a:p>
          <a:p>
            <a:pPr indent="0" lvl="0" marL="0" rtl="0" algn="l">
              <a:spcBef>
                <a:spcPts val="600"/>
              </a:spcBef>
              <a:spcAft>
                <a:spcPts val="0"/>
              </a:spcAft>
              <a:buNone/>
            </a:pPr>
            <a:r>
              <a:t/>
            </a:r>
            <a:endParaRPr/>
          </a:p>
        </p:txBody>
      </p:sp>
      <p:sp>
        <p:nvSpPr>
          <p:cNvPr id="150" name="Google Shape;150;p30"/>
          <p:cNvSpPr txBox="1"/>
          <p:nvPr>
            <p:ph idx="2" type="body"/>
          </p:nvPr>
        </p:nvSpPr>
        <p:spPr>
          <a:xfrm>
            <a:off x="4682201" y="1200150"/>
            <a:ext cx="3657000" cy="3284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i="1" lang="en"/>
              <a:t>“I like that.... I don't have to follow one simple rule, one way, I don't have to follow one way to get this answer, I like how I can just change it up a bit. I like it how I can use a histogram or maybe a bar graph or like tally or a XY plot [for] my answer”</a:t>
            </a:r>
            <a:endParaRPr i="1"/>
          </a:p>
          <a:p>
            <a:pPr indent="0" lvl="0" marL="0" rtl="0" algn="l">
              <a:spcBef>
                <a:spcPts val="600"/>
              </a:spcBef>
              <a:spcAft>
                <a:spcPts val="0"/>
              </a:spcAft>
              <a:buNone/>
            </a:pPr>
            <a:r>
              <a:rPr lang="en"/>
              <a:t>Nolan, Latinx Junior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1"/>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Feel Connected to a Community of Learners (Relatedness)</a:t>
            </a:r>
            <a:endParaRPr b="1"/>
          </a:p>
        </p:txBody>
      </p:sp>
      <p:sp>
        <p:nvSpPr>
          <p:cNvPr id="156" name="Google Shape;156;p31"/>
          <p:cNvSpPr txBox="1"/>
          <p:nvPr>
            <p:ph idx="1" type="body"/>
          </p:nvPr>
        </p:nvSpPr>
        <p:spPr>
          <a:xfrm>
            <a:off x="804800" y="1200150"/>
            <a:ext cx="3657000" cy="3284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i="1" lang="en"/>
              <a:t>“Because other years, I've just been, okay, I got the answer.... I want to put it on a projector and be like, this is my work. I did it like this. Is there anybody else that relates to me?... I genuinely get happy... I have an urge to push myself and show it to other people. Whereas, I didn't like math before”</a:t>
            </a:r>
            <a:endParaRPr/>
          </a:p>
          <a:p>
            <a:pPr indent="0" lvl="0" marL="0" rtl="0" algn="l">
              <a:spcBef>
                <a:spcPts val="600"/>
              </a:spcBef>
              <a:spcAft>
                <a:spcPts val="0"/>
              </a:spcAft>
              <a:buNone/>
            </a:pPr>
            <a:r>
              <a:rPr lang="en"/>
              <a:t>Jayden, Black DMPC Senior </a:t>
            </a:r>
            <a:endParaRPr/>
          </a:p>
        </p:txBody>
      </p:sp>
      <p:sp>
        <p:nvSpPr>
          <p:cNvPr id="157" name="Google Shape;157;p31"/>
          <p:cNvSpPr txBox="1"/>
          <p:nvPr>
            <p:ph idx="2" type="body"/>
          </p:nvPr>
        </p:nvSpPr>
        <p:spPr>
          <a:xfrm>
            <a:off x="4682201" y="1200150"/>
            <a:ext cx="3657000" cy="3284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i="1" lang="en"/>
              <a:t>“</a:t>
            </a:r>
            <a:r>
              <a:rPr i="1" lang="en"/>
              <a:t>It's good because everyone in that class could help you because we're all at the same level. We're all beginners into IDS, so we're at the same level and we could really help each other.” </a:t>
            </a:r>
            <a:endParaRPr i="1"/>
          </a:p>
          <a:p>
            <a:pPr indent="0" lvl="0" marL="0" rtl="0" algn="l">
              <a:spcBef>
                <a:spcPts val="600"/>
              </a:spcBef>
              <a:spcAft>
                <a:spcPts val="0"/>
              </a:spcAft>
              <a:buNone/>
            </a:pPr>
            <a:r>
              <a:rPr lang="en"/>
              <a:t>Catherine, Latinx IDS Junior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2"/>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Use “Easy” in Complex Ways</a:t>
            </a:r>
            <a:endParaRPr b="1"/>
          </a:p>
        </p:txBody>
      </p:sp>
      <p:sp>
        <p:nvSpPr>
          <p:cNvPr id="163" name="Google Shape;163;p32"/>
          <p:cNvSpPr txBox="1"/>
          <p:nvPr>
            <p:ph idx="1" type="body"/>
          </p:nvPr>
        </p:nvSpPr>
        <p:spPr>
          <a:xfrm>
            <a:off x="804800" y="1200150"/>
            <a:ext cx="3657000" cy="3284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i="1" lang="en"/>
              <a:t>“</a:t>
            </a:r>
            <a:r>
              <a:rPr i="1" lang="en"/>
              <a:t>Oh, some of my friends are in AP stats…. in AP calc. And then I'm like, ‘Yeah, I'm in Discrete.’ And they're like, ‘Oh, why are you in that class? It's so easy. You guys don't do anything.’ But it's not that easy. You actually have to think more.”</a:t>
            </a:r>
            <a:endParaRPr i="1"/>
          </a:p>
          <a:p>
            <a:pPr indent="0" lvl="0" marL="0" rtl="0" algn="l">
              <a:spcBef>
                <a:spcPts val="600"/>
              </a:spcBef>
              <a:spcAft>
                <a:spcPts val="0"/>
              </a:spcAft>
              <a:buNone/>
            </a:pPr>
            <a:r>
              <a:rPr lang="en"/>
              <a:t>Ava, Latinx DMPC Senior </a:t>
            </a:r>
            <a:endParaRPr/>
          </a:p>
          <a:p>
            <a:pPr indent="0" lvl="0" marL="0" rtl="0" algn="l">
              <a:spcBef>
                <a:spcPts val="600"/>
              </a:spcBef>
              <a:spcAft>
                <a:spcPts val="0"/>
              </a:spcAft>
              <a:buNone/>
            </a:pPr>
            <a:r>
              <a:t/>
            </a:r>
            <a:endParaRPr/>
          </a:p>
        </p:txBody>
      </p:sp>
      <p:sp>
        <p:nvSpPr>
          <p:cNvPr id="164" name="Google Shape;164;p32"/>
          <p:cNvSpPr txBox="1"/>
          <p:nvPr>
            <p:ph idx="2" type="body"/>
          </p:nvPr>
        </p:nvSpPr>
        <p:spPr>
          <a:xfrm>
            <a:off x="4682201" y="1200150"/>
            <a:ext cx="3657000" cy="3284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i="1" lang="en"/>
              <a:t>“So my past math experiences were kind of bad. I hated math. You know, I was the type of person who would slack off on homework, fail my test. And but I feel like IDS for me, I started using coding and that was a lot easier for me to understand.”</a:t>
            </a:r>
            <a:endParaRPr i="1"/>
          </a:p>
          <a:p>
            <a:pPr indent="0" lvl="0" marL="0" rtl="0" algn="l">
              <a:spcBef>
                <a:spcPts val="600"/>
              </a:spcBef>
              <a:spcAft>
                <a:spcPts val="0"/>
              </a:spcAft>
              <a:buNone/>
            </a:pPr>
            <a:r>
              <a:rPr lang="en"/>
              <a:t>Will, Asian IDS Senior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3"/>
          <p:cNvSpPr txBox="1"/>
          <p:nvPr>
            <p:ph type="ctrTitle"/>
          </p:nvPr>
        </p:nvSpPr>
        <p:spPr>
          <a:xfrm>
            <a:off x="1295550" y="1991813"/>
            <a:ext cx="65529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3. Experience a Student Task from DMPC </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4"/>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t>Discrete Math Background</a:t>
            </a:r>
            <a:endParaRPr b="1" sz="3000"/>
          </a:p>
        </p:txBody>
      </p:sp>
      <p:sp>
        <p:nvSpPr>
          <p:cNvPr id="175" name="Google Shape;175;p34"/>
          <p:cNvSpPr txBox="1"/>
          <p:nvPr>
            <p:ph idx="1" type="body"/>
          </p:nvPr>
        </p:nvSpPr>
        <p:spPr>
          <a:xfrm>
            <a:off x="911700" y="1200150"/>
            <a:ext cx="7320600" cy="3725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Students ill-prepared for college level math (CMRCI)</a:t>
            </a:r>
            <a:endParaRPr/>
          </a:p>
          <a:p>
            <a:pPr indent="-381000" lvl="0" marL="457200" rtl="0" algn="l">
              <a:spcBef>
                <a:spcPts val="0"/>
              </a:spcBef>
              <a:spcAft>
                <a:spcPts val="0"/>
              </a:spcAft>
              <a:buSzPts val="2400"/>
              <a:buChar char="▸"/>
            </a:pPr>
            <a:r>
              <a:rPr lang="en"/>
              <a:t>Can be used to advance mathematical ways of thinking (SMPs)</a:t>
            </a:r>
            <a:endParaRPr/>
          </a:p>
          <a:p>
            <a:pPr indent="-381000" lvl="0" marL="457200" rtl="0" algn="l">
              <a:spcBef>
                <a:spcPts val="0"/>
              </a:spcBef>
              <a:spcAft>
                <a:spcPts val="0"/>
              </a:spcAft>
              <a:buSzPts val="2400"/>
              <a:buChar char="▸"/>
            </a:pPr>
            <a:r>
              <a:rPr lang="en"/>
              <a:t>There’s more to love in math than just calculus</a:t>
            </a:r>
            <a:endParaRPr/>
          </a:p>
          <a:p>
            <a:pPr indent="-381000" lvl="0" marL="457200" rtl="0" algn="l">
              <a:spcBef>
                <a:spcPts val="0"/>
              </a:spcBef>
              <a:spcAft>
                <a:spcPts val="0"/>
              </a:spcAft>
              <a:buSzPts val="2400"/>
              <a:buChar char="▸"/>
            </a:pPr>
            <a:r>
              <a:rPr lang="en"/>
              <a:t>Support teachers in student-centered instruction</a:t>
            </a:r>
            <a:endParaRPr/>
          </a:p>
          <a:p>
            <a:pPr indent="0" lvl="0" marL="457200" rtl="0" algn="l">
              <a:spcBef>
                <a:spcPts val="6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5"/>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Discrete Math Design Principles </a:t>
            </a:r>
            <a:endParaRPr sz="3000"/>
          </a:p>
        </p:txBody>
      </p:sp>
      <p:sp>
        <p:nvSpPr>
          <p:cNvPr id="181" name="Google Shape;181;p35"/>
          <p:cNvSpPr txBox="1"/>
          <p:nvPr>
            <p:ph idx="1" type="body"/>
          </p:nvPr>
        </p:nvSpPr>
        <p:spPr>
          <a:xfrm>
            <a:off x="418350" y="994400"/>
            <a:ext cx="8498400" cy="4279200"/>
          </a:xfrm>
          <a:prstGeom prst="rect">
            <a:avLst/>
          </a:prstGeom>
        </p:spPr>
        <p:txBody>
          <a:bodyPr anchorCtr="0" anchor="t" bIns="91425" lIns="91425" spcFirstLastPara="1" rIns="91425" wrap="square" tIns="91425">
            <a:spAutoFit/>
          </a:bodyPr>
          <a:lstStyle/>
          <a:p>
            <a:pPr indent="0" lvl="0" marL="0" rtl="0" algn="l">
              <a:spcBef>
                <a:spcPts val="600"/>
              </a:spcBef>
              <a:spcAft>
                <a:spcPts val="0"/>
              </a:spcAft>
              <a:buNone/>
            </a:pPr>
            <a:r>
              <a:rPr b="1" lang="en" sz="2100"/>
              <a:t>Goal:</a:t>
            </a:r>
            <a:r>
              <a:rPr lang="en" sz="2100"/>
              <a:t> Advance students’ mathematical ways of thinking (CCSS Standards for Mathematical practice; Harel, 2008 a,b,c)</a:t>
            </a:r>
            <a:endParaRPr sz="2100"/>
          </a:p>
          <a:p>
            <a:pPr indent="0" lvl="0" marL="0" rtl="0" algn="l">
              <a:spcBef>
                <a:spcPts val="600"/>
              </a:spcBef>
              <a:spcAft>
                <a:spcPts val="0"/>
              </a:spcAft>
              <a:buNone/>
            </a:pPr>
            <a:r>
              <a:t/>
            </a:r>
            <a:endParaRPr sz="2100"/>
          </a:p>
          <a:p>
            <a:pPr indent="0" lvl="0" marL="0" rtl="0" algn="l">
              <a:spcBef>
                <a:spcPts val="600"/>
              </a:spcBef>
              <a:spcAft>
                <a:spcPts val="0"/>
              </a:spcAft>
              <a:buNone/>
            </a:pPr>
            <a:r>
              <a:rPr b="1" lang="en" sz="2100"/>
              <a:t>Problem-solving (PS) and productive </a:t>
            </a:r>
            <a:r>
              <a:rPr b="1" lang="en" sz="2100"/>
              <a:t>struggle: keys to learning</a:t>
            </a:r>
            <a:r>
              <a:rPr b="1" lang="en" sz="2100"/>
              <a:t>. </a:t>
            </a:r>
            <a:endParaRPr b="1" sz="2100"/>
          </a:p>
          <a:p>
            <a:pPr indent="0" lvl="0" marL="457200" rtl="0" algn="l">
              <a:spcBef>
                <a:spcPts val="600"/>
              </a:spcBef>
              <a:spcAft>
                <a:spcPts val="0"/>
              </a:spcAft>
              <a:buNone/>
            </a:pPr>
            <a:r>
              <a:rPr lang="en" sz="2100"/>
              <a:t>Through PS teachers engage students in: defining, interpreting, modeling, </a:t>
            </a:r>
            <a:r>
              <a:rPr lang="en" sz="2100"/>
              <a:t>conjecturing, </a:t>
            </a:r>
            <a:r>
              <a:rPr lang="en" sz="2100"/>
              <a:t>generalizing,  and justifying.</a:t>
            </a:r>
            <a:endParaRPr sz="2100"/>
          </a:p>
          <a:p>
            <a:pPr indent="0" lvl="0" marL="0" rtl="0" algn="l">
              <a:spcBef>
                <a:spcPts val="600"/>
              </a:spcBef>
              <a:spcAft>
                <a:spcPts val="0"/>
              </a:spcAft>
              <a:buNone/>
            </a:pPr>
            <a:r>
              <a:t/>
            </a:r>
            <a:endParaRPr sz="2100"/>
          </a:p>
          <a:p>
            <a:pPr indent="0" lvl="0" marL="0" rtl="0" algn="l">
              <a:spcBef>
                <a:spcPts val="600"/>
              </a:spcBef>
              <a:spcAft>
                <a:spcPts val="0"/>
              </a:spcAft>
              <a:buNone/>
            </a:pPr>
            <a:r>
              <a:rPr b="1" lang="en" sz="2100"/>
              <a:t>Attending to Meaning:</a:t>
            </a:r>
            <a:r>
              <a:rPr lang="en" sz="2100"/>
              <a:t> repeatedly experiencing phenomena before labels are introduced.</a:t>
            </a:r>
            <a:endParaRPr sz="2100"/>
          </a:p>
          <a:p>
            <a:pPr indent="0" lvl="0" marL="0" rtl="0" algn="l">
              <a:spcBef>
                <a:spcPts val="600"/>
              </a:spcBef>
              <a:spcAft>
                <a:spcPts val="0"/>
              </a:spcAft>
              <a:buNone/>
            </a:pPr>
            <a:r>
              <a:t/>
            </a:r>
            <a:endParaRPr sz="2100"/>
          </a:p>
          <a:p>
            <a:pPr indent="0" lvl="0" marL="0" rtl="0" algn="l">
              <a:spcBef>
                <a:spcPts val="600"/>
              </a:spcBef>
              <a:spcAft>
                <a:spcPts val="0"/>
              </a:spcAft>
              <a:buNone/>
            </a:pPr>
            <a:r>
              <a:t/>
            </a:r>
            <a:endParaRPr sz="21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6"/>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Units from Discrete Math</a:t>
            </a:r>
            <a:endParaRPr sz="3000"/>
          </a:p>
        </p:txBody>
      </p:sp>
      <p:sp>
        <p:nvSpPr>
          <p:cNvPr id="187" name="Google Shape;187;p36"/>
          <p:cNvSpPr txBox="1"/>
          <p:nvPr>
            <p:ph idx="1" type="body"/>
          </p:nvPr>
        </p:nvSpPr>
        <p:spPr>
          <a:xfrm>
            <a:off x="911700" y="1200150"/>
            <a:ext cx="73206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Combinatorial Game Theory</a:t>
            </a:r>
            <a:endParaRPr/>
          </a:p>
          <a:p>
            <a:pPr indent="0" lvl="0" marL="0" rtl="0" algn="l">
              <a:spcBef>
                <a:spcPts val="600"/>
              </a:spcBef>
              <a:spcAft>
                <a:spcPts val="0"/>
              </a:spcAft>
              <a:buNone/>
            </a:pPr>
            <a:r>
              <a:rPr lang="en"/>
              <a:t>Graph Theory</a:t>
            </a:r>
            <a:endParaRPr/>
          </a:p>
          <a:p>
            <a:pPr indent="0" lvl="0" marL="0" rtl="0" algn="l">
              <a:spcBef>
                <a:spcPts val="600"/>
              </a:spcBef>
              <a:spcAft>
                <a:spcPts val="0"/>
              </a:spcAft>
              <a:buNone/>
            </a:pPr>
            <a:r>
              <a:rPr lang="en"/>
              <a:t>Iteration/Recursion</a:t>
            </a:r>
            <a:endParaRPr/>
          </a:p>
          <a:p>
            <a:pPr indent="0" lvl="0" marL="0" rtl="0" algn="l">
              <a:spcBef>
                <a:spcPts val="600"/>
              </a:spcBef>
              <a:spcAft>
                <a:spcPts val="0"/>
              </a:spcAft>
              <a:buNone/>
            </a:pPr>
            <a:r>
              <a:rPr lang="en"/>
              <a:t>Sequences and Series</a:t>
            </a:r>
            <a:endParaRPr/>
          </a:p>
          <a:p>
            <a:pPr indent="0" lvl="0" marL="0" rtl="0" algn="l">
              <a:spcBef>
                <a:spcPts val="600"/>
              </a:spcBef>
              <a:spcAft>
                <a:spcPts val="0"/>
              </a:spcAft>
              <a:buNone/>
            </a:pPr>
            <a:r>
              <a:rPr lang="en"/>
              <a:t>Cryptography</a:t>
            </a:r>
            <a:endParaRPr/>
          </a:p>
          <a:p>
            <a:pPr indent="0" lvl="0" marL="0" rtl="0" algn="l">
              <a:spcBef>
                <a:spcPts val="600"/>
              </a:spcBef>
              <a:spcAft>
                <a:spcPts val="0"/>
              </a:spcAft>
              <a:buNone/>
            </a:pPr>
            <a:r>
              <a:rPr lang="en"/>
              <a:t>Combinatorics</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9"/>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Who we are </a:t>
            </a:r>
            <a:endParaRPr/>
          </a:p>
        </p:txBody>
      </p:sp>
      <p:sp>
        <p:nvSpPr>
          <p:cNvPr id="78" name="Google Shape;78;p19"/>
          <p:cNvSpPr txBox="1"/>
          <p:nvPr>
            <p:ph idx="1" type="body"/>
          </p:nvPr>
        </p:nvSpPr>
        <p:spPr>
          <a:xfrm>
            <a:off x="911700" y="1200150"/>
            <a:ext cx="73206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Dr. Erica Heinzman</a:t>
            </a:r>
            <a:endParaRPr/>
          </a:p>
          <a:p>
            <a:pPr indent="0" lvl="0" marL="0" rtl="0" algn="l">
              <a:spcBef>
                <a:spcPts val="600"/>
              </a:spcBef>
              <a:spcAft>
                <a:spcPts val="0"/>
              </a:spcAft>
              <a:buNone/>
            </a:pPr>
            <a:r>
              <a:rPr lang="en"/>
              <a:t>Lecturer / Supervisor in Secondary Education</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Dr. Osvaldo “Ovie” Soto</a:t>
            </a:r>
            <a:endParaRPr/>
          </a:p>
          <a:p>
            <a:pPr indent="0" lvl="0" marL="0" rtl="0" algn="l">
              <a:spcBef>
                <a:spcPts val="600"/>
              </a:spcBef>
              <a:spcAft>
                <a:spcPts val="0"/>
              </a:spcAft>
              <a:buNone/>
            </a:pPr>
            <a:r>
              <a:rPr lang="en"/>
              <a:t>Director Discrete Math Project Collaborative (SDSU) </a:t>
            </a:r>
            <a:endParaRPr/>
          </a:p>
          <a:p>
            <a:pPr indent="0" lvl="0" marL="0" rtl="0" algn="l">
              <a:spcBef>
                <a:spcPts val="600"/>
              </a:spcBef>
              <a:spcAft>
                <a:spcPts val="0"/>
              </a:spcAft>
              <a:buNone/>
            </a:pPr>
            <a:r>
              <a:rPr lang="en"/>
              <a:t>Director UC San Diego Math Project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7"/>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Discrete Math Professional Learning</a:t>
            </a:r>
            <a:endParaRPr sz="3000"/>
          </a:p>
        </p:txBody>
      </p:sp>
      <p:sp>
        <p:nvSpPr>
          <p:cNvPr id="193" name="Google Shape;193;p37"/>
          <p:cNvSpPr txBox="1"/>
          <p:nvPr>
            <p:ph idx="1" type="body"/>
          </p:nvPr>
        </p:nvSpPr>
        <p:spPr>
          <a:xfrm>
            <a:off x="911700" y="1200150"/>
            <a:ext cx="73206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Participants: </a:t>
            </a:r>
            <a:endParaRPr/>
          </a:p>
          <a:p>
            <a:pPr indent="-381000" lvl="0" marL="457200" rtl="0" algn="l">
              <a:spcBef>
                <a:spcPts val="600"/>
              </a:spcBef>
              <a:spcAft>
                <a:spcPts val="0"/>
              </a:spcAft>
              <a:buSzPts val="2400"/>
              <a:buChar char="▸"/>
            </a:pPr>
            <a:r>
              <a:rPr lang="en"/>
              <a:t>E</a:t>
            </a:r>
            <a:r>
              <a:rPr lang="en"/>
              <a:t>xperience mathematics and pedagogy as learners</a:t>
            </a:r>
            <a:endParaRPr/>
          </a:p>
          <a:p>
            <a:pPr indent="-381000" lvl="0" marL="457200" rtl="0" algn="l">
              <a:spcBef>
                <a:spcPts val="0"/>
              </a:spcBef>
              <a:spcAft>
                <a:spcPts val="0"/>
              </a:spcAft>
              <a:buSzPts val="2400"/>
              <a:buChar char="▸"/>
            </a:pPr>
            <a:r>
              <a:rPr lang="en"/>
              <a:t>On-going</a:t>
            </a:r>
            <a:endParaRPr/>
          </a:p>
          <a:p>
            <a:pPr indent="-381000" lvl="0" marL="457200" rtl="0" algn="l">
              <a:spcBef>
                <a:spcPts val="0"/>
              </a:spcBef>
              <a:spcAft>
                <a:spcPts val="0"/>
              </a:spcAft>
              <a:buSzPts val="2400"/>
              <a:buChar char="▸"/>
            </a:pPr>
            <a:r>
              <a:rPr lang="en"/>
              <a:t>Inquiry stance (learning about learners)</a:t>
            </a:r>
            <a:endParaRPr/>
          </a:p>
          <a:p>
            <a:pPr indent="-381000" lvl="0" marL="457200" rtl="0" algn="l">
              <a:spcBef>
                <a:spcPts val="0"/>
              </a:spcBef>
              <a:spcAft>
                <a:spcPts val="0"/>
              </a:spcAft>
              <a:buSzPts val="2400"/>
              <a:buChar char="▸"/>
            </a:pPr>
            <a:r>
              <a:rPr lang="en"/>
              <a:t>Community of collaborators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8"/>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Play the Game</a:t>
            </a:r>
            <a:endParaRPr sz="3000"/>
          </a:p>
        </p:txBody>
      </p:sp>
      <p:sp>
        <p:nvSpPr>
          <p:cNvPr id="199" name="Google Shape;199;p38"/>
          <p:cNvSpPr txBox="1"/>
          <p:nvPr>
            <p:ph idx="1" type="body"/>
          </p:nvPr>
        </p:nvSpPr>
        <p:spPr>
          <a:xfrm>
            <a:off x="911700" y="1200150"/>
            <a:ext cx="73206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Open the </a:t>
            </a:r>
            <a:r>
              <a:rPr lang="en" u="sng">
                <a:solidFill>
                  <a:srgbClr val="0000FF"/>
                </a:solidFill>
                <a:hlinkClick r:id="rId3">
                  <a:extLst>
                    <a:ext uri="{A12FA001-AC4F-418D-AE19-62706E023703}">
                      <ahyp:hlinkClr val="tx"/>
                    </a:ext>
                  </a:extLst>
                </a:hlinkClick>
              </a:rPr>
              <a:t>Jamboard</a:t>
            </a:r>
            <a:r>
              <a:rPr lang="en"/>
              <a:t> to the play game.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Pause the video… rules are on the Jamboard (several versions for fun).</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*You may want to find a friend to play with … or not.</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9"/>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t>Reflection</a:t>
            </a:r>
            <a:endParaRPr b="1" sz="3000"/>
          </a:p>
        </p:txBody>
      </p:sp>
      <p:sp>
        <p:nvSpPr>
          <p:cNvPr id="205" name="Google Shape;205;p39"/>
          <p:cNvSpPr txBox="1"/>
          <p:nvPr>
            <p:ph idx="1" type="body"/>
          </p:nvPr>
        </p:nvSpPr>
        <p:spPr>
          <a:xfrm>
            <a:off x="911700" y="1200150"/>
            <a:ext cx="7320600" cy="3725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Did </a:t>
            </a:r>
            <a:r>
              <a:rPr lang="en"/>
              <a:t>you</a:t>
            </a:r>
            <a:r>
              <a:rPr lang="en"/>
              <a:t> or your </a:t>
            </a:r>
            <a:r>
              <a:rPr lang="en"/>
              <a:t>friend</a:t>
            </a:r>
            <a:r>
              <a:rPr lang="en"/>
              <a:t> invent any terms?</a:t>
            </a:r>
            <a:endParaRPr/>
          </a:p>
          <a:p>
            <a:pPr indent="-381000" lvl="0" marL="457200" rtl="0" algn="l">
              <a:spcBef>
                <a:spcPts val="0"/>
              </a:spcBef>
              <a:spcAft>
                <a:spcPts val="0"/>
              </a:spcAft>
              <a:buSzPts val="2400"/>
              <a:buChar char="▸"/>
            </a:pPr>
            <a:r>
              <a:rPr lang="en"/>
              <a:t>Notice any patterns?</a:t>
            </a:r>
            <a:endParaRPr/>
          </a:p>
          <a:p>
            <a:pPr indent="-381000" lvl="0" marL="457200" rtl="0" algn="l">
              <a:spcBef>
                <a:spcPts val="0"/>
              </a:spcBef>
              <a:spcAft>
                <a:spcPts val="0"/>
              </a:spcAft>
              <a:buSzPts val="2400"/>
              <a:buChar char="▸"/>
            </a:pPr>
            <a:r>
              <a:rPr lang="en"/>
              <a:t>Raise any conjectures?</a:t>
            </a:r>
            <a:endParaRPr/>
          </a:p>
          <a:p>
            <a:pPr indent="-381000" lvl="0" marL="457200" rtl="0" algn="l">
              <a:spcBef>
                <a:spcPts val="0"/>
              </a:spcBef>
              <a:spcAft>
                <a:spcPts val="0"/>
              </a:spcAft>
              <a:buSzPts val="2400"/>
              <a:buChar char="▸"/>
            </a:pPr>
            <a:r>
              <a:rPr lang="en"/>
              <a:t>Make any generalizations?</a:t>
            </a:r>
            <a:endParaRPr/>
          </a:p>
          <a:p>
            <a:pPr indent="-381000" lvl="0" marL="457200" rtl="0" algn="l">
              <a:spcBef>
                <a:spcPts val="0"/>
              </a:spcBef>
              <a:spcAft>
                <a:spcPts val="0"/>
              </a:spcAft>
              <a:buSzPts val="2400"/>
              <a:buChar char="▸"/>
            </a:pPr>
            <a:r>
              <a:rPr lang="en"/>
              <a:t>Did you prove any conjectures? </a:t>
            </a:r>
            <a:endParaRPr/>
          </a:p>
          <a:p>
            <a:pPr indent="-381000" lvl="0" marL="457200" rtl="0" algn="l">
              <a:spcBef>
                <a:spcPts val="0"/>
              </a:spcBef>
              <a:spcAft>
                <a:spcPts val="0"/>
              </a:spcAft>
              <a:buSzPts val="2400"/>
              <a:buChar char="▸"/>
            </a:pPr>
            <a:r>
              <a:rPr lang="en"/>
              <a:t>What would constitute a proof?</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40"/>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Classroom VIDeo</a:t>
            </a:r>
            <a:endParaRPr sz="3000"/>
          </a:p>
        </p:txBody>
      </p:sp>
      <p:sp>
        <p:nvSpPr>
          <p:cNvPr id="211" name="Google Shape;211;p40"/>
          <p:cNvSpPr txBox="1"/>
          <p:nvPr>
            <p:ph idx="1" type="body"/>
          </p:nvPr>
        </p:nvSpPr>
        <p:spPr>
          <a:xfrm>
            <a:off x="911700" y="1200150"/>
            <a:ext cx="7349100" cy="25080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Background: Multilingual learners, middle/end of the problem-solving process</a:t>
            </a:r>
            <a:endParaRPr/>
          </a:p>
          <a:p>
            <a:pPr indent="-381000" lvl="0" marL="457200" rtl="0" algn="l">
              <a:spcBef>
                <a:spcPts val="0"/>
              </a:spcBef>
              <a:spcAft>
                <a:spcPts val="0"/>
              </a:spcAft>
              <a:buSzPts val="2400"/>
              <a:buChar char="▸"/>
            </a:pPr>
            <a:r>
              <a:rPr lang="en"/>
              <a:t>The video has a strong hint, but no spoiler.</a:t>
            </a:r>
            <a:endParaRPr/>
          </a:p>
          <a:p>
            <a:pPr indent="-381000" lvl="0" marL="457200" rtl="0" algn="l">
              <a:spcBef>
                <a:spcPts val="0"/>
              </a:spcBef>
              <a:spcAft>
                <a:spcPts val="0"/>
              </a:spcAft>
              <a:buSzPts val="2400"/>
              <a:buChar char="▸"/>
            </a:pPr>
            <a:r>
              <a:rPr lang="en"/>
              <a:t>Reread the question from the previous slide.</a:t>
            </a:r>
            <a:endParaRPr/>
          </a:p>
          <a:p>
            <a:pPr indent="-381000" lvl="0" marL="457200" rtl="0" algn="l">
              <a:spcBef>
                <a:spcPts val="0"/>
              </a:spcBef>
              <a:spcAft>
                <a:spcPts val="0"/>
              </a:spcAft>
              <a:buSzPts val="2400"/>
              <a:buChar char="▸"/>
            </a:pPr>
            <a:r>
              <a:rPr lang="en"/>
              <a:t>Watch, pause, reflect, rewatch the video here.</a:t>
            </a:r>
            <a:endParaRPr/>
          </a:p>
          <a:p>
            <a:pPr indent="-381000" lvl="0" marL="457200" rtl="0" algn="l">
              <a:spcBef>
                <a:spcPts val="0"/>
              </a:spcBef>
              <a:spcAft>
                <a:spcPts val="0"/>
              </a:spcAft>
              <a:buSzPts val="2400"/>
              <a:buChar char="▸"/>
            </a:pPr>
            <a:r>
              <a:rPr lang="en"/>
              <a:t>What strikes you?</a:t>
            </a:r>
            <a:endParaRPr/>
          </a:p>
        </p:txBody>
      </p:sp>
      <p:pic>
        <p:nvPicPr>
          <p:cNvPr id="212" name="Google Shape;212;p40">
            <a:hlinkClick r:id="rId3"/>
          </p:cNvPr>
          <p:cNvPicPr preferRelativeResize="0"/>
          <p:nvPr/>
        </p:nvPicPr>
        <p:blipFill>
          <a:blip r:embed="rId4">
            <a:alphaModFix/>
          </a:blip>
          <a:stretch>
            <a:fillRect/>
          </a:stretch>
        </p:blipFill>
        <p:spPr>
          <a:xfrm>
            <a:off x="6552775" y="3493150"/>
            <a:ext cx="2134026" cy="1226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1"/>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Discrete Math Design Principles </a:t>
            </a:r>
            <a:endParaRPr sz="3000"/>
          </a:p>
        </p:txBody>
      </p:sp>
      <p:sp>
        <p:nvSpPr>
          <p:cNvPr id="218" name="Google Shape;218;p41"/>
          <p:cNvSpPr txBox="1"/>
          <p:nvPr>
            <p:ph idx="1" type="body"/>
          </p:nvPr>
        </p:nvSpPr>
        <p:spPr>
          <a:xfrm>
            <a:off x="418350" y="994400"/>
            <a:ext cx="8498400" cy="4279200"/>
          </a:xfrm>
          <a:prstGeom prst="rect">
            <a:avLst/>
          </a:prstGeom>
        </p:spPr>
        <p:txBody>
          <a:bodyPr anchorCtr="0" anchor="t" bIns="91425" lIns="91425" spcFirstLastPara="1" rIns="91425" wrap="square" tIns="91425">
            <a:spAutoFit/>
          </a:bodyPr>
          <a:lstStyle/>
          <a:p>
            <a:pPr indent="0" lvl="0" marL="0" rtl="0" algn="l">
              <a:spcBef>
                <a:spcPts val="600"/>
              </a:spcBef>
              <a:spcAft>
                <a:spcPts val="0"/>
              </a:spcAft>
              <a:buNone/>
            </a:pPr>
            <a:r>
              <a:rPr b="1" lang="en" sz="2100"/>
              <a:t>Goal:</a:t>
            </a:r>
            <a:r>
              <a:rPr lang="en" sz="2100"/>
              <a:t> Advance students’ mathematical ways of thinking (CCSS Standards for Mathematical practice; Harel, 2008 a,b,c)</a:t>
            </a:r>
            <a:endParaRPr sz="2100"/>
          </a:p>
          <a:p>
            <a:pPr indent="0" lvl="0" marL="0" rtl="0" algn="l">
              <a:spcBef>
                <a:spcPts val="600"/>
              </a:spcBef>
              <a:spcAft>
                <a:spcPts val="0"/>
              </a:spcAft>
              <a:buNone/>
            </a:pPr>
            <a:r>
              <a:t/>
            </a:r>
            <a:endParaRPr sz="2100"/>
          </a:p>
          <a:p>
            <a:pPr indent="0" lvl="0" marL="0" rtl="0" algn="l">
              <a:spcBef>
                <a:spcPts val="600"/>
              </a:spcBef>
              <a:spcAft>
                <a:spcPts val="0"/>
              </a:spcAft>
              <a:buNone/>
            </a:pPr>
            <a:r>
              <a:rPr b="1" lang="en" sz="2100"/>
              <a:t>Problem-solving (PS) and productive struggle: keys to learning. </a:t>
            </a:r>
            <a:endParaRPr b="1" sz="2100"/>
          </a:p>
          <a:p>
            <a:pPr indent="0" lvl="0" marL="457200" rtl="0" algn="l">
              <a:spcBef>
                <a:spcPts val="600"/>
              </a:spcBef>
              <a:spcAft>
                <a:spcPts val="0"/>
              </a:spcAft>
              <a:buNone/>
            </a:pPr>
            <a:r>
              <a:rPr lang="en" sz="2100"/>
              <a:t>Through PS teachers engage students in: defining, interpreting, modeling, conjecturing, generalizing,  and justifying.</a:t>
            </a:r>
            <a:endParaRPr sz="2100"/>
          </a:p>
          <a:p>
            <a:pPr indent="0" lvl="0" marL="0" rtl="0" algn="l">
              <a:spcBef>
                <a:spcPts val="600"/>
              </a:spcBef>
              <a:spcAft>
                <a:spcPts val="0"/>
              </a:spcAft>
              <a:buNone/>
            </a:pPr>
            <a:r>
              <a:t/>
            </a:r>
            <a:endParaRPr sz="2100"/>
          </a:p>
          <a:p>
            <a:pPr indent="0" lvl="0" marL="0" rtl="0" algn="l">
              <a:spcBef>
                <a:spcPts val="600"/>
              </a:spcBef>
              <a:spcAft>
                <a:spcPts val="0"/>
              </a:spcAft>
              <a:buNone/>
            </a:pPr>
            <a:r>
              <a:rPr b="1" lang="en" sz="2100"/>
              <a:t>Attending to Meaning:</a:t>
            </a:r>
            <a:r>
              <a:rPr lang="en" sz="2100"/>
              <a:t> repeatedly experiencing phenomena before labels are introduced.</a:t>
            </a:r>
            <a:endParaRPr sz="2100"/>
          </a:p>
          <a:p>
            <a:pPr indent="0" lvl="0" marL="0" rtl="0" algn="l">
              <a:spcBef>
                <a:spcPts val="600"/>
              </a:spcBef>
              <a:spcAft>
                <a:spcPts val="0"/>
              </a:spcAft>
              <a:buNone/>
            </a:pPr>
            <a:r>
              <a:t/>
            </a:r>
            <a:endParaRPr sz="2100"/>
          </a:p>
          <a:p>
            <a:pPr indent="0" lvl="0" marL="0" rtl="0" algn="l">
              <a:spcBef>
                <a:spcPts val="600"/>
              </a:spcBef>
              <a:spcAft>
                <a:spcPts val="0"/>
              </a:spcAft>
              <a:buNone/>
            </a:pPr>
            <a:r>
              <a:t/>
            </a:r>
            <a:endParaRPr sz="21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2"/>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t>Stay in Touch</a:t>
            </a:r>
            <a:endParaRPr b="1" sz="3000"/>
          </a:p>
        </p:txBody>
      </p:sp>
      <p:sp>
        <p:nvSpPr>
          <p:cNvPr id="224" name="Google Shape;224;p42"/>
          <p:cNvSpPr txBox="1"/>
          <p:nvPr>
            <p:ph idx="1" type="body"/>
          </p:nvPr>
        </p:nvSpPr>
        <p:spPr>
          <a:xfrm>
            <a:off x="911700" y="1200150"/>
            <a:ext cx="73206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Dr. Erica Heinzman</a:t>
            </a:r>
            <a:endParaRPr/>
          </a:p>
          <a:p>
            <a:pPr indent="0" lvl="0" marL="0" rtl="0" algn="l">
              <a:spcBef>
                <a:spcPts val="600"/>
              </a:spcBef>
              <a:spcAft>
                <a:spcPts val="0"/>
              </a:spcAft>
              <a:buNone/>
            </a:pPr>
            <a:r>
              <a:rPr lang="en"/>
              <a:t>(</a:t>
            </a:r>
            <a:r>
              <a:rPr lang="en" u="sng">
                <a:solidFill>
                  <a:schemeClr val="hlink"/>
                </a:solidFill>
                <a:hlinkClick r:id="rId3"/>
              </a:rPr>
              <a:t>eheinzman@ucsd.edu</a:t>
            </a:r>
            <a:r>
              <a:rPr lang="en"/>
              <a:t>) </a:t>
            </a:r>
            <a:endParaRPr/>
          </a:p>
          <a:p>
            <a:pPr indent="0" lvl="0" marL="0" rtl="0" algn="l">
              <a:spcBef>
                <a:spcPts val="600"/>
              </a:spcBef>
              <a:spcAft>
                <a:spcPts val="0"/>
              </a:spcAft>
              <a:buNone/>
            </a:pPr>
            <a:r>
              <a:rPr lang="en"/>
              <a:t>@eheinzman1</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Dr. Osvaldo Soto </a:t>
            </a:r>
            <a:endParaRPr/>
          </a:p>
          <a:p>
            <a:pPr indent="0" lvl="0" marL="0" rtl="0" algn="l">
              <a:spcBef>
                <a:spcPts val="600"/>
              </a:spcBef>
              <a:spcAft>
                <a:spcPts val="0"/>
              </a:spcAft>
              <a:buNone/>
            </a:pPr>
            <a:r>
              <a:rPr lang="en"/>
              <a:t>(</a:t>
            </a:r>
            <a:r>
              <a:rPr lang="en" u="sng">
                <a:hlinkClick r:id="rId4"/>
              </a:rPr>
              <a:t>osoto@ucsd.edu</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20"/>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Which One Doesn’t Belong? </a:t>
            </a:r>
            <a:endParaRPr sz="3000"/>
          </a:p>
        </p:txBody>
      </p:sp>
      <p:sp>
        <p:nvSpPr>
          <p:cNvPr id="84" name="Google Shape;84;p20"/>
          <p:cNvSpPr txBox="1"/>
          <p:nvPr>
            <p:ph idx="1" type="body"/>
          </p:nvPr>
        </p:nvSpPr>
        <p:spPr>
          <a:xfrm>
            <a:off x="911700" y="1200150"/>
            <a:ext cx="73206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85" name="Google Shape;85;p20"/>
          <p:cNvPicPr preferRelativeResize="0"/>
          <p:nvPr/>
        </p:nvPicPr>
        <p:blipFill>
          <a:blip r:embed="rId3">
            <a:alphaModFix/>
          </a:blip>
          <a:stretch>
            <a:fillRect/>
          </a:stretch>
        </p:blipFill>
        <p:spPr>
          <a:xfrm>
            <a:off x="2604513" y="953750"/>
            <a:ext cx="3934975" cy="397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1"/>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Overview</a:t>
            </a:r>
            <a:endParaRPr sz="3000"/>
          </a:p>
        </p:txBody>
      </p:sp>
      <p:sp>
        <p:nvSpPr>
          <p:cNvPr id="91" name="Google Shape;91;p21"/>
          <p:cNvSpPr txBox="1"/>
          <p:nvPr>
            <p:ph idx="1" type="body"/>
          </p:nvPr>
        </p:nvSpPr>
        <p:spPr>
          <a:xfrm>
            <a:off x="911700" y="1200150"/>
            <a:ext cx="7320600" cy="3725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Why Math Pathways in High School</a:t>
            </a:r>
            <a:endParaRPr/>
          </a:p>
          <a:p>
            <a:pPr indent="-381000" lvl="0" marL="457200" rtl="0" algn="l">
              <a:spcBef>
                <a:spcPts val="0"/>
              </a:spcBef>
              <a:spcAft>
                <a:spcPts val="0"/>
              </a:spcAft>
              <a:buSzPts val="2400"/>
              <a:buChar char="▸"/>
            </a:pPr>
            <a:r>
              <a:rPr lang="en"/>
              <a:t>Case Study Findings of Two HS Math Pathway Courses </a:t>
            </a:r>
            <a:endParaRPr/>
          </a:p>
          <a:p>
            <a:pPr indent="-438150" lvl="1" marL="742950" rtl="0" algn="l">
              <a:spcBef>
                <a:spcPts val="0"/>
              </a:spcBef>
              <a:spcAft>
                <a:spcPts val="0"/>
              </a:spcAft>
              <a:buSzPts val="2400"/>
              <a:buChar char="○"/>
            </a:pPr>
            <a:r>
              <a:rPr lang="en"/>
              <a:t>Introduction to Data Science (IDS) </a:t>
            </a:r>
            <a:endParaRPr/>
          </a:p>
          <a:p>
            <a:pPr indent="-438150" lvl="1" marL="742950" rtl="0" algn="l">
              <a:spcBef>
                <a:spcPts val="0"/>
              </a:spcBef>
              <a:spcAft>
                <a:spcPts val="0"/>
              </a:spcAft>
              <a:buSzPts val="2400"/>
              <a:buChar char="○"/>
            </a:pPr>
            <a:r>
              <a:rPr lang="en"/>
              <a:t>Discrete</a:t>
            </a:r>
            <a:r>
              <a:rPr lang="en"/>
              <a:t> Math Project Collaborative (DMPC) </a:t>
            </a:r>
            <a:endParaRPr/>
          </a:p>
          <a:p>
            <a:pPr indent="-381000" lvl="0" marL="457200" rtl="0" algn="l">
              <a:spcBef>
                <a:spcPts val="0"/>
              </a:spcBef>
              <a:spcAft>
                <a:spcPts val="0"/>
              </a:spcAft>
              <a:buSzPts val="2400"/>
              <a:buChar char="▸"/>
            </a:pPr>
            <a:r>
              <a:rPr lang="en"/>
              <a:t> Experience a Student Task from DMPC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2"/>
          <p:cNvSpPr txBox="1"/>
          <p:nvPr>
            <p:ph type="ctrTitle"/>
          </p:nvPr>
        </p:nvSpPr>
        <p:spPr>
          <a:xfrm>
            <a:off x="1295550" y="1991813"/>
            <a:ext cx="6552900" cy="1159800"/>
          </a:xfrm>
          <a:prstGeom prst="rect">
            <a:avLst/>
          </a:prstGeom>
        </p:spPr>
        <p:txBody>
          <a:bodyPr anchorCtr="0" anchor="ctr" bIns="91425" lIns="91425" spcFirstLastPara="1" rIns="91425" wrap="square" tIns="91425">
            <a:noAutofit/>
          </a:bodyPr>
          <a:lstStyle/>
          <a:p>
            <a:pPr indent="-533400" lvl="0" marL="457200" rtl="0" algn="ctr">
              <a:spcBef>
                <a:spcPts val="0"/>
              </a:spcBef>
              <a:spcAft>
                <a:spcPts val="0"/>
              </a:spcAft>
              <a:buSzPts val="4800"/>
              <a:buAutoNum type="arabicPeriod"/>
            </a:pPr>
            <a:r>
              <a:rPr b="1" lang="en"/>
              <a:t>Why Math Pathways in High School</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3"/>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High School math Pathways</a:t>
            </a:r>
            <a:endParaRPr sz="3000"/>
          </a:p>
        </p:txBody>
      </p:sp>
      <p:sp>
        <p:nvSpPr>
          <p:cNvPr id="102" name="Google Shape;102;p23"/>
          <p:cNvSpPr txBox="1"/>
          <p:nvPr>
            <p:ph idx="1" type="body"/>
          </p:nvPr>
        </p:nvSpPr>
        <p:spPr>
          <a:xfrm>
            <a:off x="911700" y="1200150"/>
            <a:ext cx="7320600" cy="3725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High school mathematics largely </a:t>
            </a:r>
            <a:r>
              <a:rPr lang="en"/>
              <a:t>unchanged</a:t>
            </a:r>
            <a:r>
              <a:rPr lang="en"/>
              <a:t> for over a century</a:t>
            </a:r>
            <a:endParaRPr/>
          </a:p>
          <a:p>
            <a:pPr indent="-381000" lvl="0" marL="457200" rtl="0" algn="l">
              <a:spcBef>
                <a:spcPts val="0"/>
              </a:spcBef>
              <a:spcAft>
                <a:spcPts val="0"/>
              </a:spcAft>
              <a:buSzPts val="2400"/>
              <a:buChar char="▸"/>
            </a:pPr>
            <a:r>
              <a:rPr lang="en"/>
              <a:t>The predominant pathway algebra to calculus may fail to align with students’ interest </a:t>
            </a:r>
            <a:endParaRPr/>
          </a:p>
          <a:p>
            <a:pPr indent="-381000" lvl="0" marL="457200" rtl="0" algn="l">
              <a:spcBef>
                <a:spcPts val="0"/>
              </a:spcBef>
              <a:spcAft>
                <a:spcPts val="0"/>
              </a:spcAft>
              <a:buSzPts val="2400"/>
              <a:buChar char="▸"/>
            </a:pPr>
            <a:r>
              <a:rPr lang="en"/>
              <a:t>Students feel disconnected from math content </a:t>
            </a:r>
            <a:endParaRPr/>
          </a:p>
          <a:p>
            <a:pPr indent="-381000" lvl="0" marL="457200" rtl="0" algn="l">
              <a:spcBef>
                <a:spcPts val="0"/>
              </a:spcBef>
              <a:spcAft>
                <a:spcPts val="0"/>
              </a:spcAft>
              <a:buSzPts val="2400"/>
              <a:buChar char="▸"/>
            </a:pPr>
            <a:r>
              <a:rPr lang="en"/>
              <a:t>Limited access to four years of </a:t>
            </a:r>
            <a:r>
              <a:rPr lang="en"/>
              <a:t>rigorous high school</a:t>
            </a:r>
            <a:r>
              <a:rPr lang="en"/>
              <a:t> math courses, especially for Black, Indigenous, and Students of Color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4"/>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High School Math Pathways</a:t>
            </a:r>
            <a:endParaRPr sz="3000"/>
          </a:p>
        </p:txBody>
      </p:sp>
      <p:sp>
        <p:nvSpPr>
          <p:cNvPr id="108" name="Google Shape;108;p24"/>
          <p:cNvSpPr txBox="1"/>
          <p:nvPr>
            <p:ph idx="1" type="body"/>
          </p:nvPr>
        </p:nvSpPr>
        <p:spPr>
          <a:xfrm>
            <a:off x="804800" y="1200150"/>
            <a:ext cx="3657000" cy="3284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Advocate for </a:t>
            </a:r>
            <a:r>
              <a:rPr lang="en"/>
              <a:t>multiple</a:t>
            </a:r>
            <a:r>
              <a:rPr lang="en"/>
              <a:t>  HS Pathways</a:t>
            </a:r>
            <a:endParaRPr/>
          </a:p>
          <a:p>
            <a:pPr indent="-355600" lvl="0" marL="457200" rtl="0" algn="l">
              <a:spcBef>
                <a:spcPts val="600"/>
              </a:spcBef>
              <a:spcAft>
                <a:spcPts val="0"/>
              </a:spcAft>
              <a:buSzPts val="2000"/>
              <a:buChar char="▸"/>
            </a:pPr>
            <a:r>
              <a:rPr lang="en"/>
              <a:t>National Council of Teachers of Mathematics (</a:t>
            </a:r>
            <a:r>
              <a:rPr lang="en" u="sng">
                <a:solidFill>
                  <a:schemeClr val="hlink"/>
                </a:solidFill>
                <a:hlinkClick r:id="rId3"/>
              </a:rPr>
              <a:t>Catalyzing Change</a:t>
            </a:r>
            <a:r>
              <a:rPr lang="en"/>
              <a:t>)</a:t>
            </a:r>
            <a:endParaRPr/>
          </a:p>
          <a:p>
            <a:pPr indent="-355600" lvl="0" marL="457200" rtl="0" algn="l">
              <a:spcBef>
                <a:spcPts val="0"/>
              </a:spcBef>
              <a:spcAft>
                <a:spcPts val="0"/>
              </a:spcAft>
              <a:buSzPts val="2000"/>
              <a:buChar char="▸"/>
            </a:pPr>
            <a:r>
              <a:rPr lang="en"/>
              <a:t>Dana Center at UT Austin (</a:t>
            </a:r>
            <a:r>
              <a:rPr lang="en" u="sng">
                <a:solidFill>
                  <a:schemeClr val="hlink"/>
                </a:solidFill>
                <a:hlinkClick r:id="rId4"/>
              </a:rPr>
              <a:t>Launch Years</a:t>
            </a:r>
            <a:r>
              <a:rPr lang="en"/>
              <a:t>) </a:t>
            </a:r>
            <a:endParaRPr/>
          </a:p>
          <a:p>
            <a:pPr indent="-355600" lvl="0" marL="457200" rtl="0" algn="l">
              <a:spcBef>
                <a:spcPts val="0"/>
              </a:spcBef>
              <a:spcAft>
                <a:spcPts val="0"/>
              </a:spcAft>
              <a:buSzPts val="2000"/>
              <a:buChar char="▸"/>
            </a:pPr>
            <a:r>
              <a:rPr lang="en"/>
              <a:t>Just Equations (</a:t>
            </a:r>
            <a:r>
              <a:rPr lang="en" u="sng">
                <a:solidFill>
                  <a:schemeClr val="hlink"/>
                </a:solidFill>
                <a:hlinkClick r:id="rId5"/>
              </a:rPr>
              <a:t>Branching Out</a:t>
            </a:r>
            <a:r>
              <a:rPr lang="en"/>
              <a:t>) </a:t>
            </a:r>
            <a:endParaRPr/>
          </a:p>
        </p:txBody>
      </p:sp>
      <p:sp>
        <p:nvSpPr>
          <p:cNvPr id="109" name="Google Shape;109;p24"/>
          <p:cNvSpPr txBox="1"/>
          <p:nvPr>
            <p:ph idx="2" type="body"/>
          </p:nvPr>
        </p:nvSpPr>
        <p:spPr>
          <a:xfrm>
            <a:off x="4682201" y="1200150"/>
            <a:ext cx="3657000" cy="3284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Leading Recommendations </a:t>
            </a:r>
            <a:endParaRPr/>
          </a:p>
          <a:p>
            <a:pPr indent="-355600" lvl="0" marL="457200" rtl="0" algn="l">
              <a:spcBef>
                <a:spcPts val="600"/>
              </a:spcBef>
              <a:spcAft>
                <a:spcPts val="0"/>
              </a:spcAft>
              <a:buSzPts val="2000"/>
              <a:buChar char="▸"/>
            </a:pPr>
            <a:r>
              <a:rPr lang="en"/>
              <a:t>Encourage four years of rigorous HS math </a:t>
            </a:r>
            <a:endParaRPr/>
          </a:p>
          <a:p>
            <a:pPr indent="-355600" lvl="0" marL="457200" rtl="0" algn="l">
              <a:spcBef>
                <a:spcPts val="0"/>
              </a:spcBef>
              <a:spcAft>
                <a:spcPts val="0"/>
              </a:spcAft>
              <a:buSzPts val="2000"/>
              <a:buChar char="▸"/>
            </a:pPr>
            <a:r>
              <a:rPr lang="en"/>
              <a:t>Choose a pathway </a:t>
            </a:r>
            <a:r>
              <a:rPr lang="en"/>
              <a:t>aligned</a:t>
            </a:r>
            <a:r>
              <a:rPr lang="en"/>
              <a:t> to interests after a common </a:t>
            </a:r>
            <a:r>
              <a:rPr lang="en"/>
              <a:t>experience</a:t>
            </a:r>
            <a:endParaRPr/>
          </a:p>
          <a:p>
            <a:pPr indent="-355600" lvl="0" marL="457200" rtl="0" algn="l">
              <a:spcBef>
                <a:spcPts val="0"/>
              </a:spcBef>
              <a:spcAft>
                <a:spcPts val="0"/>
              </a:spcAft>
              <a:buSzPts val="2000"/>
              <a:buChar char="▸"/>
            </a:pPr>
            <a:r>
              <a:rPr lang="en"/>
              <a:t>Incorporate equity-minded, research-based pedagogy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5"/>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t>High School Math Pathways</a:t>
            </a:r>
            <a:endParaRPr b="1" sz="3000"/>
          </a:p>
        </p:txBody>
      </p:sp>
      <p:sp>
        <p:nvSpPr>
          <p:cNvPr id="115" name="Google Shape;115;p25"/>
          <p:cNvSpPr txBox="1"/>
          <p:nvPr>
            <p:ph idx="1" type="body"/>
          </p:nvPr>
        </p:nvSpPr>
        <p:spPr>
          <a:xfrm>
            <a:off x="911700" y="1200150"/>
            <a:ext cx="7320600" cy="3725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A movement in multiple states </a:t>
            </a:r>
            <a:endParaRPr/>
          </a:p>
          <a:p>
            <a:pPr indent="-381000" lvl="1" marL="914400" rtl="0" algn="l">
              <a:spcBef>
                <a:spcPts val="0"/>
              </a:spcBef>
              <a:spcAft>
                <a:spcPts val="0"/>
              </a:spcAft>
              <a:buSzPts val="2400"/>
              <a:buChar char="○"/>
            </a:pPr>
            <a:r>
              <a:rPr lang="en" u="sng">
                <a:solidFill>
                  <a:schemeClr val="hlink"/>
                </a:solidFill>
                <a:hlinkClick r:id="rId3"/>
              </a:rPr>
              <a:t>California</a:t>
            </a:r>
            <a:r>
              <a:rPr lang="en"/>
              <a:t>, Georgia*, </a:t>
            </a:r>
            <a:r>
              <a:rPr lang="en" u="sng">
                <a:solidFill>
                  <a:schemeClr val="hlink"/>
                </a:solidFill>
                <a:hlinkClick r:id="rId4"/>
              </a:rPr>
              <a:t>Ohio</a:t>
            </a:r>
            <a:r>
              <a:rPr lang="en"/>
              <a:t>, </a:t>
            </a:r>
            <a:r>
              <a:rPr lang="en" u="sng">
                <a:solidFill>
                  <a:schemeClr val="hlink"/>
                </a:solidFill>
                <a:hlinkClick r:id="rId5"/>
              </a:rPr>
              <a:t>Oregon</a:t>
            </a:r>
            <a:r>
              <a:rPr lang="en"/>
              <a:t>, </a:t>
            </a:r>
            <a:r>
              <a:rPr lang="en" u="sng">
                <a:solidFill>
                  <a:schemeClr val="hlink"/>
                </a:solidFill>
                <a:hlinkClick r:id="rId6"/>
              </a:rPr>
              <a:t>Virginia</a:t>
            </a:r>
            <a:r>
              <a:rPr lang="en"/>
              <a:t>, Washington*</a:t>
            </a:r>
            <a:endParaRPr/>
          </a:p>
          <a:p>
            <a:pPr indent="0" lvl="0" marL="457200" rtl="0" algn="l">
              <a:spcBef>
                <a:spcPts val="600"/>
              </a:spcBef>
              <a:spcAft>
                <a:spcPts val="0"/>
              </a:spcAft>
              <a:buNone/>
            </a:pPr>
            <a:r>
              <a:t/>
            </a:r>
            <a:endParaRPr/>
          </a:p>
          <a:p>
            <a:pPr indent="-381000" lvl="0" marL="457200" rtl="0" algn="l">
              <a:spcBef>
                <a:spcPts val="600"/>
              </a:spcBef>
              <a:spcAft>
                <a:spcPts val="0"/>
              </a:spcAft>
              <a:buSzPts val="2400"/>
              <a:buChar char="▸"/>
            </a:pPr>
            <a:r>
              <a:rPr lang="en" u="sng">
                <a:solidFill>
                  <a:schemeClr val="hlink"/>
                </a:solidFill>
                <a:hlinkClick r:id="rId7"/>
              </a:rPr>
              <a:t>California Math Readiness Challenge Initiative (CMRCI)</a:t>
            </a:r>
            <a:endParaRPr/>
          </a:p>
          <a:p>
            <a:pPr indent="-381000" lvl="1" marL="914400" rtl="0" algn="l">
              <a:spcBef>
                <a:spcPts val="0"/>
              </a:spcBef>
              <a:spcAft>
                <a:spcPts val="0"/>
              </a:spcAft>
              <a:buSzPts val="2400"/>
              <a:buChar char="○"/>
            </a:pPr>
            <a:r>
              <a:rPr lang="en" u="sng">
                <a:solidFill>
                  <a:schemeClr val="hlink"/>
                </a:solidFill>
                <a:hlinkClick r:id="rId8"/>
              </a:rPr>
              <a:t>Introduction to Data Science</a:t>
            </a:r>
            <a:r>
              <a:rPr lang="en"/>
              <a:t> </a:t>
            </a:r>
            <a:endParaRPr/>
          </a:p>
          <a:p>
            <a:pPr indent="-381000" lvl="1" marL="914400" rtl="0" algn="l">
              <a:spcBef>
                <a:spcPts val="0"/>
              </a:spcBef>
              <a:spcAft>
                <a:spcPts val="0"/>
              </a:spcAft>
              <a:buSzPts val="2400"/>
              <a:buChar char="○"/>
            </a:pPr>
            <a:r>
              <a:rPr lang="en" u="sng">
                <a:solidFill>
                  <a:schemeClr val="hlink"/>
                </a:solidFill>
                <a:hlinkClick r:id="rId9"/>
              </a:rPr>
              <a:t>Discrete Math Project Collaborative (DMPC)</a:t>
            </a:r>
            <a:r>
              <a:rPr lang="en"/>
              <a:t>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a:t>
            </a:r>
            <a:r>
              <a:rPr lang="en" sz="1400"/>
              <a:t>see Dana Center Launch Year’s Report </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6"/>
          <p:cNvSpPr txBox="1"/>
          <p:nvPr>
            <p:ph type="ctrTitle"/>
          </p:nvPr>
        </p:nvSpPr>
        <p:spPr>
          <a:xfrm>
            <a:off x="301050" y="2696000"/>
            <a:ext cx="85419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2. Case Study Findings of Two HS Math Pathway Courses </a:t>
            </a:r>
            <a:endParaRPr b="1"/>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imon template">
  <a:themeElements>
    <a:clrScheme name="Custom 347">
      <a:dk1>
        <a:srgbClr val="2C343B"/>
      </a:dk1>
      <a:lt1>
        <a:srgbClr val="FFFFFF"/>
      </a:lt1>
      <a:dk2>
        <a:srgbClr val="859CB1"/>
      </a:dk2>
      <a:lt2>
        <a:srgbClr val="F0F3F5"/>
      </a:lt2>
      <a:accent1>
        <a:srgbClr val="0198AD"/>
      </a:accent1>
      <a:accent2>
        <a:srgbClr val="BDE4EA"/>
      </a:accent2>
      <a:accent3>
        <a:srgbClr val="FE344D"/>
      </a:accent3>
      <a:accent4>
        <a:srgbClr val="FE7F8F"/>
      </a:accent4>
      <a:accent5>
        <a:srgbClr val="F5A500"/>
      </a:accent5>
      <a:accent6>
        <a:srgbClr val="2C343B"/>
      </a:accent6>
      <a:hlink>
        <a:srgbClr val="2C343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